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5"/>
  </p:notesMasterIdLst>
  <p:sldIdLst>
    <p:sldId id="965" r:id="rId3"/>
    <p:sldId id="256" r:id="rId4"/>
    <p:sldId id="257" r:id="rId5"/>
    <p:sldId id="258" r:id="rId6"/>
    <p:sldId id="259" r:id="rId7"/>
    <p:sldId id="28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6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Arimo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urier Prime" panose="020B0604020202020204" charset="0"/>
      <p:regular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Poppins Bold" panose="020B0604020202020204" charset="0"/>
      <p:regular r:id="rId46"/>
    </p:embeddedFont>
    <p:embeddedFont>
      <p:font typeface="Poppins Light" panose="00000400000000000000" pitchFamily="2" charset="0"/>
      <p:regular r:id="rId47"/>
      <p:italic r:id="rId48"/>
    </p:embeddedFont>
    <p:embeddedFont>
      <p:font typeface="Poppins Light Bold" panose="020B0604020202020204" charset="0"/>
      <p:regular r:id="rId49"/>
    </p:embeddedFont>
    <p:embeddedFont>
      <p:font typeface="Poppins Medium" panose="00000600000000000000" pitchFamily="2" charset="0"/>
      <p:regular r:id="rId50"/>
      <p:italic r:id="rId51"/>
    </p:embeddedFont>
    <p:embeddedFont>
      <p:font typeface="Poppins Medium Bold" panose="020B0604020202020204" charset="0"/>
      <p:regular r:id="rId52"/>
    </p:embeddedFont>
    <p:embeddedFont>
      <p:font typeface="Trocchi" panose="020B0604020202020204" charset="0"/>
      <p:regular r:id="rId53"/>
    </p:embeddedFont>
    <p:embeddedFont>
      <p:font typeface="Tw Cen MT" panose="020B0602020104020603" pitchFamily="34" charset="0"/>
      <p:regular r:id="rId54"/>
      <p:bold r:id="rId55"/>
      <p:italic r:id="rId56"/>
      <p:boldItalic r:id="rId57"/>
    </p:embeddedFont>
    <p:embeddedFont>
      <p:font typeface="Tw Cen MT Condensed" panose="020B0606020104020203" pitchFamily="34" charset="0"/>
      <p:regular r:id="rId58"/>
      <p:bold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781E-8209-4ADF-AFF0-2D6AFB55849E}" type="datetimeFigureOut">
              <a:rPr lang="es-MX" smtClean="0"/>
              <a:t>15/09/2023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51B9B-8B62-4408-889B-4528187BEA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8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637ceefc4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637ceefc4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51B9B-8B62-4408-889B-4528187BEA5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84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Amarillo oscu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Marcador de tex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1649" y="685800"/>
            <a:ext cx="12192515" cy="93726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27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I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14183612" y="-1389366"/>
            <a:ext cx="197157" cy="13065732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13999226" y="-1412670"/>
            <a:ext cx="258536" cy="1311234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 rtl="0"/>
            <a:endParaRPr lang="es-ES" sz="2700" noProof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899" y="457200"/>
            <a:ext cx="12192515" cy="93726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7203" y="1828799"/>
            <a:ext cx="10848698" cy="4098659"/>
          </a:xfrm>
        </p:spPr>
        <p:txBody>
          <a:bodyPr rtlCol="0" anchor="t">
            <a:normAutofit/>
          </a:bodyPr>
          <a:lstStyle>
            <a:lvl1pPr algn="l">
              <a:defRPr lang="en-US" sz="7500" kern="1200" cap="all" spc="15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067201" y="6103619"/>
            <a:ext cx="7533999" cy="219456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343152" y="-171449"/>
            <a:ext cx="457196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 rtl="0"/>
            <a:endParaRPr lang="es-ES" sz="2700" noProof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20172" y="52440"/>
            <a:ext cx="7767828" cy="1023456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145822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_Amarillo oscu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Marcador de tex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1649" y="685800"/>
            <a:ext cx="12192515" cy="93726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27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I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14183612" y="-1389366"/>
            <a:ext cx="197157" cy="13065732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13999226" y="-1412670"/>
            <a:ext cx="258536" cy="1311234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 rtl="0"/>
            <a:endParaRPr lang="es-ES" sz="2700" noProof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899" y="457200"/>
            <a:ext cx="12192515" cy="93726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7203" y="1828799"/>
            <a:ext cx="10848698" cy="4098659"/>
          </a:xfrm>
        </p:spPr>
        <p:txBody>
          <a:bodyPr rtlCol="0" anchor="t">
            <a:normAutofit/>
          </a:bodyPr>
          <a:lstStyle>
            <a:lvl1pPr algn="l">
              <a:defRPr lang="en-US" sz="7500" kern="1200" cap="all" spc="15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067201" y="6103619"/>
            <a:ext cx="7533999" cy="219456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343152" y="-171449"/>
            <a:ext cx="457196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 rtl="0"/>
            <a:endParaRPr lang="es-ES" sz="2700" noProof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20172" y="52440"/>
            <a:ext cx="7767828" cy="1023456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53954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_Amarillo oscu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93" y="0"/>
            <a:ext cx="14897007" cy="1023456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1" y="0"/>
            <a:ext cx="76295" cy="10287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0" name="Marcador de tex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14400"/>
            <a:ext cx="11144250" cy="8458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3100" y="2857500"/>
            <a:ext cx="8796573" cy="3412857"/>
          </a:xfrm>
        </p:spPr>
        <p:txBody>
          <a:bodyPr rtlCol="0" anchor="t">
            <a:normAutofit/>
          </a:bodyPr>
          <a:lstStyle>
            <a:lvl1pPr algn="l">
              <a:defRPr lang="en-US" sz="7500" kern="1200" cap="all" spc="15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943100" y="6446519"/>
            <a:ext cx="6108879" cy="219456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344" y="0"/>
            <a:ext cx="95253" cy="10287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4" name="Marcador de tex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587" y="0"/>
            <a:ext cx="95253" cy="10287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20172" y="52440"/>
            <a:ext cx="7767828" cy="1023456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84417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de título_Amarill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2111804" y="4686300"/>
            <a:ext cx="3131517" cy="4906044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6125" y="914400"/>
            <a:ext cx="11715750" cy="84582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5714" y="2857500"/>
            <a:ext cx="8796573" cy="3412857"/>
          </a:xfrm>
        </p:spPr>
        <p:txBody>
          <a:bodyPr rtlCol="0" anchor="t">
            <a:normAutofit/>
          </a:bodyPr>
          <a:lstStyle>
            <a:lvl1pPr algn="ctr">
              <a:defRPr lang="en-US" sz="75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089561" y="6446519"/>
            <a:ext cx="6108879" cy="219456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105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 título_Amarillo oscu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3086101" y="700088"/>
            <a:ext cx="1055012" cy="165285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2" name="Marcador de tex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3601700" y="6972300"/>
            <a:ext cx="1714500" cy="268605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0" name="Marcador de tex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6125" y="914400"/>
            <a:ext cx="11715750" cy="84582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5714" y="2857500"/>
            <a:ext cx="8796573" cy="3412857"/>
          </a:xfrm>
        </p:spPr>
        <p:txBody>
          <a:bodyPr rtlCol="0" anchor="t">
            <a:normAutofit/>
          </a:bodyPr>
          <a:lstStyle>
            <a:lvl1pPr algn="ctr">
              <a:defRPr lang="en-US" sz="75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089561" y="6446519"/>
            <a:ext cx="6108879" cy="219456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6248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876197" y="-213673"/>
            <a:ext cx="1827402" cy="9265664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6300" y="0"/>
            <a:ext cx="13601700" cy="10287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400050"/>
            <a:ext cx="7658100" cy="94869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0175" y="1143000"/>
            <a:ext cx="6572250" cy="5143500"/>
          </a:xfrm>
        </p:spPr>
        <p:txBody>
          <a:bodyPr rtlCol="0" anchor="ctr">
            <a:normAutofit/>
          </a:bodyPr>
          <a:lstStyle>
            <a:lvl1pPr algn="ctr">
              <a:defRPr sz="7500" spc="3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400175" y="6515100"/>
            <a:ext cx="6572250" cy="2033598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471488" y="7429500"/>
            <a:ext cx="1714500" cy="268605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0034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914400"/>
            <a:ext cx="6972300" cy="84582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950" y="2171700"/>
            <a:ext cx="6172200" cy="5943600"/>
          </a:xfrm>
        </p:spPr>
        <p:txBody>
          <a:bodyPr rtlCol="0" anchor="ctr">
            <a:normAutofit/>
          </a:bodyPr>
          <a:lstStyle>
            <a:lvl1pPr algn="ctr">
              <a:defRPr sz="7500" spc="3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086850" y="6743702"/>
            <a:ext cx="7315200" cy="9144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650" y="614363"/>
            <a:ext cx="1828800" cy="600075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7650" y="9115425"/>
            <a:ext cx="1828800" cy="600075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9278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21717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1" y="4000500"/>
            <a:ext cx="15433040" cy="5490972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4" name="Marcador de posición de número de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15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fasis en el título: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1" y="4000500"/>
            <a:ext cx="15433040" cy="5490972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2514600"/>
            <a:ext cx="16256000" cy="590931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3" name="Marcador de posición de número de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066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1" y="4000500"/>
            <a:ext cx="15433040" cy="5490972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2514600"/>
            <a:ext cx="16256000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3" name="Marcador de posición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042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372344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Verde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2850388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356457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145782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Azul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285211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994935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Azul_Aplicar parche triangula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63938" y="0"/>
            <a:ext cx="13524065" cy="10287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2700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264440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2" y="4000500"/>
            <a:ext cx="8663940" cy="5490972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2514600"/>
            <a:ext cx="16256000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44099" y="4000501"/>
            <a:ext cx="7520939" cy="549116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8995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del subtítulo e imagen, y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2" y="4000500"/>
            <a:ext cx="8663940" cy="5490972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2514600"/>
            <a:ext cx="16256000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44099" y="4000501"/>
            <a:ext cx="7520939" cy="549116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019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del subtítulo e imagen, y barra blanc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1002" y="169464"/>
            <a:ext cx="10287000" cy="1011753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57134" y="313335"/>
            <a:ext cx="10117536" cy="98298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2" y="4000500"/>
            <a:ext cx="8663940" cy="5490972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2514600"/>
            <a:ext cx="16256000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6" name="Marcador de posición de número de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903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del subtítulo, de la imagen horizontal en dos y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2962" y="4000502"/>
            <a:ext cx="16642077" cy="2635689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1" y="7064516"/>
            <a:ext cx="16642076" cy="2251314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2514600"/>
            <a:ext cx="16256000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3" name="Marcador de posición de número de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022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del subtítulo, de la imagen en dos y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2962" y="4000502"/>
            <a:ext cx="8663939" cy="5315328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29801" y="4000502"/>
            <a:ext cx="7635236" cy="5315328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2514600"/>
            <a:ext cx="16256000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3" name="Marcador de posición de número de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230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imagen en dos, el contenido y la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603435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1" y="6926238"/>
            <a:ext cx="14836139" cy="2290572"/>
          </a:xfrm>
        </p:spPr>
        <p:txBody>
          <a:bodyPr lIns="91440" rIns="91440" rtlCol="0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9465"/>
            <a:ext cx="18287999" cy="491763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2" name="Marcador de posición de número de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3879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imagen en dos, el contenido de la columna y la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603435"/>
            <a:ext cx="166649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2" y="6926238"/>
            <a:ext cx="7818120" cy="2290572"/>
          </a:xfrm>
        </p:spPr>
        <p:txBody>
          <a:bodyPr lIns="91440" rIns="91440" rtlCol="0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9465"/>
            <a:ext cx="18287999" cy="491763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669780" y="6926238"/>
            <a:ext cx="7818120" cy="2290572"/>
          </a:xfrm>
        </p:spPr>
        <p:txBody>
          <a:bodyPr lIns="91440" rIns="91440" rtlCol="0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número de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7306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de la imagen en dos, el contenido de la columna y la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547" y="5603434"/>
            <a:ext cx="7520940" cy="361337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9465"/>
            <a:ext cx="18287999" cy="491763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58500" y="2971799"/>
            <a:ext cx="6584313" cy="624500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384280" y="3429000"/>
            <a:ext cx="5532120" cy="53721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Contenido importante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416" y="5576888"/>
            <a:ext cx="1371600" cy="1395413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033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imagen en dos y de varias imágenes, el contenido de la columna y la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0" y="6264388"/>
            <a:ext cx="6515100" cy="295242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9465"/>
            <a:ext cx="18287999" cy="491763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4" name="Marcador de posición de imagen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252" y="1600202"/>
            <a:ext cx="5257799" cy="76166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5" name="Marcador de posición de imagen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86500" y="6515100"/>
            <a:ext cx="4114800" cy="27017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6" name="Marcador de posición de imagen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86500" y="1600202"/>
            <a:ext cx="4114800" cy="46890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61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 con barr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69464"/>
            <a:ext cx="18287999" cy="1011753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16659225" cy="77724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141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8287999" cy="10287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16659225" cy="77724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7187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8287999" cy="10287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6" name="Marcador de tex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92702" y="1784954"/>
            <a:ext cx="6584313" cy="7016147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418482" y="2242155"/>
            <a:ext cx="5532120" cy="5873145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Contenido importante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1"/>
            <a:ext cx="16659225" cy="9619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447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8287999" cy="10287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6" name="Marcador de tex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404" y="1784954"/>
            <a:ext cx="6584313" cy="7016147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54184" y="2242155"/>
            <a:ext cx="5532120" cy="5873145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Contenido importante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22960"/>
            <a:ext cx="16659225" cy="66294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719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, contenido del subtítulo, de la imagen en dos y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1" y="6032473"/>
            <a:ext cx="7635236" cy="2826398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5143500"/>
            <a:ext cx="7635236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791705" y="6032473"/>
            <a:ext cx="7635236" cy="2826398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1705" y="5143500"/>
            <a:ext cx="7635236" cy="590931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4" name="Marcador de posición de imagen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417" y="3634592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5" name="Marcador de posición de imagen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91705" y="3634592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7" name="Marcador de posición de número de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175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contenido del subtítulo, de la imagen en dos y barra de form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0" y="6032473"/>
            <a:ext cx="5212080" cy="2826398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0" y="5143500"/>
            <a:ext cx="5212080" cy="637098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37960" y="6032473"/>
            <a:ext cx="5212080" cy="2826398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7960" y="5143500"/>
            <a:ext cx="5212080" cy="637098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4" name="Marcador de posición de imagen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417" y="3634592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5" name="Marcador de posición de imagen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37961" y="3634592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2960" y="6032473"/>
            <a:ext cx="5212080" cy="2826398"/>
          </a:xfrm>
        </p:spPr>
        <p:txBody>
          <a:bodyPr lIns="91440" rIns="9144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52960" y="5143500"/>
            <a:ext cx="5212080" cy="637098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9" name="Marcador de posición de imagen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252505" y="3634592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posición de número de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476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icono de contenido 2 fi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43900" y="3657600"/>
            <a:ext cx="8852187" cy="146289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070496"/>
            <a:ext cx="5212080" cy="637098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4" name="Marcador de posición de imagen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417" y="3846387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0" name="Marcador de contenid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43900" y="6587433"/>
            <a:ext cx="8852187" cy="146289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86000" y="7000329"/>
            <a:ext cx="5212080" cy="637098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3417" y="6776220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8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icono de contenido 3 fi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43900" y="3634592"/>
            <a:ext cx="8852187" cy="150890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3844281"/>
            <a:ext cx="5715000" cy="1089529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4" name="Marcador de posición de imagen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417" y="3846387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0" name="Marcador de contenid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43900" y="5334595"/>
            <a:ext cx="8852187" cy="150890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86000" y="5544283"/>
            <a:ext cx="5715000" cy="1089529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3417" y="5546390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343900" y="7034598"/>
            <a:ext cx="8852187" cy="150890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86000" y="7244287"/>
            <a:ext cx="5715000" cy="1089529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s-ES" noProof="0"/>
              <a:t>AGREGAR TEXTO ADICIONAL </a:t>
            </a:r>
          </a:p>
        </p:txBody>
      </p:sp>
      <p:sp>
        <p:nvSpPr>
          <p:cNvPr id="19" name="Marcador de posición de imagen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23417" y="7246394"/>
            <a:ext cx="1066796" cy="10853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11634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 de contenido 3 filas a aplicar parche de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726821" y="3052953"/>
            <a:ext cx="6469266" cy="1371735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7260" y="3420272"/>
            <a:ext cx="7406640" cy="637098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14" name="Marcador de posición de imagen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34639" y="2903990"/>
            <a:ext cx="1641174" cy="166966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0" name="Marcador de contenid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06699" y="5364384"/>
            <a:ext cx="8089388" cy="1371735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2960" y="5770499"/>
            <a:ext cx="6035040" cy="637098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3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61762" y="5254217"/>
            <a:ext cx="1641174" cy="166966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424549" y="7675815"/>
            <a:ext cx="9771539" cy="1371735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/>
              <a:t>Texto descriptivo 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962" y="8043134"/>
            <a:ext cx="4434840" cy="637098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19" name="Marcador de posición de imagen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20588" y="7526852"/>
            <a:ext cx="1641174" cy="166966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28431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a aplicar parche de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027146" y="7772400"/>
            <a:ext cx="1032311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627845" y="7772400"/>
            <a:ext cx="1032311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4228545" y="7772400"/>
            <a:ext cx="1032311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posición de imagen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102" y="3086102"/>
            <a:ext cx="5486399" cy="41442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 1</a:t>
            </a:r>
          </a:p>
        </p:txBody>
      </p:sp>
      <p:sp>
        <p:nvSpPr>
          <p:cNvPr id="30" name="Marcador de posición de imagen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00801" y="3086102"/>
            <a:ext cx="5486399" cy="41442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 2</a:t>
            </a:r>
          </a:p>
        </p:txBody>
      </p:sp>
      <p:sp>
        <p:nvSpPr>
          <p:cNvPr id="31" name="Marcador de posición de imagen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001501" y="3086102"/>
            <a:ext cx="5486399" cy="414421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 3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1" y="8314488"/>
            <a:ext cx="5463539" cy="637098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801" y="8314488"/>
            <a:ext cx="5463539" cy="637098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01501" y="8314488"/>
            <a:ext cx="5463539" cy="637098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</p:spTree>
    <p:extLst>
      <p:ext uri="{BB962C8B-B14F-4D97-AF65-F5344CB8AC3E}">
        <p14:creationId xmlns:p14="http://schemas.microsoft.com/office/powerpoint/2010/main" val="266633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627096" y="7541489"/>
            <a:ext cx="1032311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posición de imagen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5854" y="3086103"/>
            <a:ext cx="4114796" cy="4114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2" y="7961337"/>
            <a:ext cx="4663439" cy="637098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2" y="8532839"/>
            <a:ext cx="4663439" cy="485444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5861769" y="4120607"/>
            <a:ext cx="3240075" cy="425411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04767" y="5425620"/>
            <a:ext cx="0" cy="16459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59020" y="4131819"/>
            <a:ext cx="4881599" cy="4242900"/>
            <a:chOff x="4431264" y="2199060"/>
            <a:chExt cx="3363136" cy="2828600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Marcador de posición de imagen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8140121" y="54949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6" name="Marcador de posición de imagen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613400" y="7635246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posición de imagen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688248" y="3335679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554990" y="4120607"/>
            <a:ext cx="3240075" cy="425411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2997988" y="5425620"/>
            <a:ext cx="0" cy="16459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52241" y="4131819"/>
            <a:ext cx="4881599" cy="4242900"/>
            <a:chOff x="4431264" y="2199060"/>
            <a:chExt cx="3363136" cy="2828600"/>
          </a:xfrm>
        </p:grpSpPr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Marcador de posición de imagen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833342" y="54949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42" name="Marcador de posición de imagen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306621" y="7635246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43" name="Marcador de posición de imagen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381469" y="3335679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93775" y="3965408"/>
            <a:ext cx="1967721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6123" y="6124673"/>
            <a:ext cx="1967721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46423" y="8264975"/>
            <a:ext cx="1967721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91679" y="3965408"/>
            <a:ext cx="1967721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534027" y="6124673"/>
            <a:ext cx="1967721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44327" y="8264975"/>
            <a:ext cx="1967721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73277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40097" y="2971800"/>
            <a:ext cx="2285990" cy="228599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297" y="3927704"/>
            <a:ext cx="4663439" cy="637098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297" y="4499206"/>
            <a:ext cx="4663439" cy="485444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219635" y="997842"/>
            <a:ext cx="0" cy="1110996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ción de imagen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16835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0742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80742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9" name="Marcador de posición de imagen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60035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3942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23942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posición de imagen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174660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38567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38567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5" name="Marcador de posición de imagen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889285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53192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453192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8" name="Marcador de posición de imagen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3599951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163858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163858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3225964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Organigram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94962" y="2971800"/>
            <a:ext cx="2285990" cy="228599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162" y="3927704"/>
            <a:ext cx="4663439" cy="637098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8162" y="4499206"/>
            <a:ext cx="4663439" cy="485444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247754" y="-168018"/>
            <a:ext cx="0" cy="134416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ción de imagen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79094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3001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01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9" name="Marcador de posición de imagen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22294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86201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86201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posición de imagen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036919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0826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6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5" name="Marcador de posición de imagen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1544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15451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451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8" name="Marcador de posición de imagen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462210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26117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026117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31" name="Marcador de posición de imagen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5172877" y="5798444"/>
            <a:ext cx="1508754" cy="150875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736784" y="7671578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736784" y="8020198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183722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Organigram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7143" y="2857500"/>
            <a:ext cx="1883100" cy="18831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01705" y="3432497"/>
            <a:ext cx="4663439" cy="435146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 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705" y="3849062"/>
            <a:ext cx="4663439" cy="331565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247754" y="-1005842"/>
            <a:ext cx="0" cy="134416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ción de imagen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647674" y="5029200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3001" y="6491071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01" y="6746089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9" name="Marcador de posición de imagen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390874" y="5029200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86201" y="6491071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86201" y="6746089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posición de imagen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105499" y="5029200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0826" y="6491071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6" y="6746089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5" name="Marcador de posición de imagen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9820124" y="5029200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15451" y="6491071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15451" y="6746089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8" name="Marcador de posición de imagen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2530790" y="5029200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26117" y="6491071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026117" y="6746089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31" name="Marcador de posición de imagen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5241457" y="5029200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736784" y="6491071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736784" y="6746089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247754" y="3963650"/>
            <a:ext cx="0" cy="83462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posición de imagen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4390874" y="7450964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86201" y="8982584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86201" y="9237602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41" name="Marcador de posición de imagen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7105499" y="7450964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00826" y="8982584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0826" y="9237602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44" name="Marcador de posición de imagen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9820124" y="7450964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15451" y="8982584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315451" y="9237602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47" name="Marcador de posición de imagen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2530790" y="7450964"/>
            <a:ext cx="1371594" cy="13715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2026117" y="8982584"/>
            <a:ext cx="2380943" cy="2492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026117" y="9237602"/>
            <a:ext cx="2380943" cy="2492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2968736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ítulo a aplicar parche de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8288000" cy="169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485900"/>
            <a:ext cx="16207740" cy="1061829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6000" b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493929" cy="6858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</p:spTree>
    <p:extLst>
      <p:ext uri="{BB962C8B-B14F-4D97-AF65-F5344CB8AC3E}">
        <p14:creationId xmlns:p14="http://schemas.microsoft.com/office/powerpoint/2010/main" val="63155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yenda de la image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914400"/>
            <a:ext cx="6972300" cy="9372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950" y="5943600"/>
            <a:ext cx="6172200" cy="29718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3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086850" y="6172200"/>
            <a:ext cx="7315200" cy="2057403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571500" y="7260137"/>
            <a:ext cx="1828800" cy="338727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7543800" y="7260138"/>
            <a:ext cx="1828800" cy="338727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5771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de image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914400"/>
            <a:ext cx="6972300" cy="9372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950" y="5943600"/>
            <a:ext cx="6172200" cy="29718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3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086850" y="6172200"/>
            <a:ext cx="7315200" cy="2057403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571500" y="7260137"/>
            <a:ext cx="1828800" cy="338727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7543800" y="7260138"/>
            <a:ext cx="1828800" cy="338727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6764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5156483" y="5380955"/>
            <a:ext cx="3131517" cy="4906044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5" y="0"/>
            <a:ext cx="17430750" cy="988695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4018788"/>
            <a:ext cx="14944725" cy="2249424"/>
          </a:xfrm>
          <a:noFill/>
        </p:spPr>
        <p:txBody>
          <a:bodyPr rtlCol="0">
            <a:norm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018788"/>
            <a:ext cx="800100" cy="2249424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09337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5156483" y="5380955"/>
            <a:ext cx="3131517" cy="4906044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5" y="0"/>
            <a:ext cx="17430750" cy="988695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4018788"/>
            <a:ext cx="14944725" cy="2249424"/>
          </a:xfrm>
          <a:noFill/>
        </p:spPr>
        <p:txBody>
          <a:bodyPr rtlCol="0">
            <a:norm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018788"/>
            <a:ext cx="800100" cy="2249424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90207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5156483" y="5380955"/>
            <a:ext cx="3131517" cy="4906044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5" y="0"/>
            <a:ext cx="17430750" cy="988695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4018788"/>
            <a:ext cx="14944725" cy="2249424"/>
          </a:xfrm>
          <a:noFill/>
        </p:spPr>
        <p:txBody>
          <a:bodyPr rtlCol="0">
            <a:norm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018788"/>
            <a:ext cx="800100" cy="2249424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28937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8287999" cy="10287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8288000" cy="8584773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6" name="Marcador de tex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0"/>
            <a:ext cx="10172700" cy="94869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238" y="3398874"/>
            <a:ext cx="7972425" cy="5233497"/>
          </a:xfrm>
          <a:noFill/>
        </p:spPr>
        <p:txBody>
          <a:bodyPr rtlCol="0" anchor="b">
            <a:norm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5280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8068438"/>
            <a:ext cx="18287999" cy="2218562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8288000" cy="8584773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1485900"/>
            <a:ext cx="13716000" cy="3886200"/>
          </a:xfrm>
          <a:noFill/>
        </p:spPr>
        <p:txBody>
          <a:bodyPr rtlCol="0" anchor="t">
            <a:normAutofit/>
          </a:bodyPr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950976"/>
            <a:ext cx="457200" cy="2249424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30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8068438"/>
            <a:ext cx="18287999" cy="2218562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8288000" cy="8584773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1485900"/>
            <a:ext cx="13716000" cy="3886200"/>
          </a:xfrm>
          <a:noFill/>
        </p:spPr>
        <p:txBody>
          <a:bodyPr rtlCol="0" anchor="t">
            <a:normAutofit/>
          </a:bodyPr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950976"/>
            <a:ext cx="457200" cy="2249424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05661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8068438"/>
            <a:ext cx="18287999" cy="2218562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8288000" cy="8584773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1485900"/>
            <a:ext cx="13716000" cy="3886200"/>
          </a:xfrm>
          <a:noFill/>
        </p:spPr>
        <p:txBody>
          <a:bodyPr rtlCol="0" anchor="t">
            <a:normAutofit/>
          </a:bodyPr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950976"/>
            <a:ext cx="457200" cy="2249424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55103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8068438"/>
            <a:ext cx="18287999" cy="2218562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8288000" cy="8584773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1485900"/>
            <a:ext cx="13716000" cy="3886200"/>
          </a:xfrm>
          <a:noFill/>
        </p:spPr>
        <p:txBody>
          <a:bodyPr rtlCol="0" anchor="t">
            <a:normAutofit/>
          </a:bodyPr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950976"/>
            <a:ext cx="457200" cy="2249424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183" y="9509760"/>
            <a:ext cx="453422" cy="54864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48303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: agradecimient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Marcador de tex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1649" y="685800"/>
            <a:ext cx="12192515" cy="93726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27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/>
              <a:t>I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14183612" y="-1389366"/>
            <a:ext cx="197157" cy="13065732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13999226" y="-1412670"/>
            <a:ext cx="258536" cy="1311234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 rtl="0"/>
            <a:endParaRPr lang="es-ES" sz="2700" noProof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899" y="457200"/>
            <a:ext cx="12192515" cy="93726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067203" y="1828800"/>
            <a:ext cx="10848698" cy="1355457"/>
          </a:xfrm>
        </p:spPr>
        <p:txBody>
          <a:bodyPr rtlCol="0" anchor="t">
            <a:normAutofit/>
          </a:bodyPr>
          <a:lstStyle>
            <a:lvl1pPr algn="l">
              <a:defRPr lang="en-US" sz="7500" kern="1200" cap="all" spc="15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343152" y="-171449"/>
            <a:ext cx="457196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 rtl="0"/>
            <a:endParaRPr lang="es-ES" sz="2700" noProof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20172" y="52440"/>
            <a:ext cx="7767828" cy="1023456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3940501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: agradecimie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7" name="Marcador de tex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2111804" y="4686300"/>
            <a:ext cx="3131517" cy="4906044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6125" y="914400"/>
            <a:ext cx="11715750" cy="84582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45714" y="2857500"/>
            <a:ext cx="8796573" cy="3412857"/>
          </a:xfrm>
        </p:spPr>
        <p:txBody>
          <a:bodyPr rtlCol="0" anchor="ctr">
            <a:normAutofit/>
          </a:bodyPr>
          <a:lstStyle>
            <a:lvl1pPr algn="ctr">
              <a:defRPr lang="en-US" sz="75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559468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: agradecimiento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3086101" y="700088"/>
            <a:ext cx="1055012" cy="165285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2" name="Marcador de tex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3601700" y="6972300"/>
            <a:ext cx="1714500" cy="268605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0" name="Marcador de tex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6125" y="914400"/>
            <a:ext cx="11715750" cy="84582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45714" y="2857500"/>
            <a:ext cx="8796573" cy="3412857"/>
          </a:xfrm>
        </p:spPr>
        <p:txBody>
          <a:bodyPr rtlCol="0" anchor="ctr">
            <a:normAutofit/>
          </a:bodyPr>
          <a:lstStyle>
            <a:lvl1pPr algn="ctr">
              <a:defRPr lang="en-US" sz="75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60885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: agradecimiento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876197" y="-213673"/>
            <a:ext cx="1827402" cy="9265664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6300" y="0"/>
            <a:ext cx="13601700" cy="10287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400050"/>
            <a:ext cx="7658100" cy="94869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00175" y="1143000"/>
            <a:ext cx="6572250" cy="5143500"/>
          </a:xfrm>
        </p:spPr>
        <p:txBody>
          <a:bodyPr rtlCol="0" anchor="ctr">
            <a:normAutofit/>
          </a:bodyPr>
          <a:lstStyle>
            <a:lvl1pPr algn="ctr">
              <a:defRPr sz="7500" spc="300" baseline="0"/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471488" y="7429500"/>
            <a:ext cx="1714500" cy="268605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62555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: agradecimien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493929" cy="10287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914400"/>
            <a:ext cx="6972300" cy="84582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885950" y="2171700"/>
            <a:ext cx="6172200" cy="5943600"/>
          </a:xfrm>
        </p:spPr>
        <p:txBody>
          <a:bodyPr rtlCol="0" anchor="ctr">
            <a:normAutofit/>
          </a:bodyPr>
          <a:lstStyle>
            <a:lvl1pPr algn="ctr">
              <a:defRPr sz="7500" spc="300" baseline="0"/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7" name="Marcador de tex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7650" y="614363"/>
            <a:ext cx="1828800" cy="600075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  <p:sp>
        <p:nvSpPr>
          <p:cNvPr id="8" name="Marcador de tex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7650" y="9115425"/>
            <a:ext cx="1828800" cy="600075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93493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September 15,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53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549908"/>
            <a:ext cx="13716000" cy="3717036"/>
          </a:xfrm>
        </p:spPr>
        <p:txBody>
          <a:bodyPr lIns="0" tIns="0" rIns="0" bIns="0" anchor="b">
            <a:noAutofit/>
          </a:bodyPr>
          <a:lstStyle>
            <a:lvl1pPr algn="ctr">
              <a:defRPr sz="6000" spc="1125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733288"/>
            <a:ext cx="13716000" cy="215341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cap="all" spc="900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September 15,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2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and text">
  <p:cSld name="Big numbers and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/>
          <p:nvPr/>
        </p:nvSpPr>
        <p:spPr>
          <a:xfrm>
            <a:off x="-1926500" y="-2761800"/>
            <a:ext cx="14950200" cy="1495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title" hasCustomPrompt="1"/>
          </p:nvPr>
        </p:nvSpPr>
        <p:spPr>
          <a:xfrm>
            <a:off x="1659704" y="1232400"/>
            <a:ext cx="7777800" cy="13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9pPr>
          </a:lstStyle>
          <a:p>
            <a:r>
              <a:t>xx%</a:t>
            </a:r>
          </a:p>
        </p:txBody>
      </p:sp>
      <p:sp>
        <p:nvSpPr>
          <p:cNvPr id="171" name="Google Shape;171;p34"/>
          <p:cNvSpPr txBox="1">
            <a:spLocks noGrp="1"/>
          </p:cNvSpPr>
          <p:nvPr>
            <p:ph type="subTitle" idx="1"/>
          </p:nvPr>
        </p:nvSpPr>
        <p:spPr>
          <a:xfrm>
            <a:off x="1295400" y="2541600"/>
            <a:ext cx="83136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title" idx="2" hasCustomPrompt="1"/>
          </p:nvPr>
        </p:nvSpPr>
        <p:spPr>
          <a:xfrm>
            <a:off x="1659704" y="4051800"/>
            <a:ext cx="7777800" cy="13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9pPr>
          </a:lstStyle>
          <a:p>
            <a:r>
              <a:t>xx%</a:t>
            </a:r>
          </a:p>
        </p:txBody>
      </p:sp>
      <p:sp>
        <p:nvSpPr>
          <p:cNvPr id="173" name="Google Shape;173;p34"/>
          <p:cNvSpPr txBox="1">
            <a:spLocks noGrp="1"/>
          </p:cNvSpPr>
          <p:nvPr>
            <p:ph type="subTitle" idx="3"/>
          </p:nvPr>
        </p:nvSpPr>
        <p:spPr>
          <a:xfrm>
            <a:off x="1295400" y="5157216"/>
            <a:ext cx="83136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title" idx="4" hasCustomPrompt="1"/>
          </p:nvPr>
        </p:nvSpPr>
        <p:spPr>
          <a:xfrm>
            <a:off x="1659704" y="6878501"/>
            <a:ext cx="7777800" cy="13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9pPr>
          </a:lstStyle>
          <a:p>
            <a:r>
              <a:t>xx%</a:t>
            </a:r>
          </a:p>
        </p:txBody>
      </p:sp>
      <p:sp>
        <p:nvSpPr>
          <p:cNvPr id="175" name="Google Shape;175;p34"/>
          <p:cNvSpPr txBox="1">
            <a:spLocks noGrp="1"/>
          </p:cNvSpPr>
          <p:nvPr>
            <p:ph type="subTitle" idx="5"/>
          </p:nvPr>
        </p:nvSpPr>
        <p:spPr>
          <a:xfrm>
            <a:off x="1295400" y="7976772"/>
            <a:ext cx="83136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16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22960" y="822960"/>
            <a:ext cx="16659225" cy="2249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22960" y="3154680"/>
            <a:ext cx="16659225" cy="63322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821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300" kern="1200" cap="all" spc="15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6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10" Type="http://schemas.openxmlformats.org/officeDocument/2006/relationships/image" Target="../media/image9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/>
        </p:nvSpPr>
        <p:spPr>
          <a:xfrm>
            <a:off x="1905000" y="501516"/>
            <a:ext cx="136260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defTabSz="1828710"/>
            <a:r>
              <a:rPr lang="es-419" sz="4601" b="1" dirty="0">
                <a:solidFill>
                  <a:srgbClr val="666666"/>
                </a:solidFill>
                <a:latin typeface="Tw Cen MT"/>
                <a:ea typeface="Montserrat"/>
                <a:cs typeface="Montserrat"/>
                <a:sym typeface="Montserrat"/>
              </a:rPr>
              <a:t>¡Gracias por acompañarnos!</a:t>
            </a:r>
            <a:endParaRPr sz="4601" b="1" dirty="0">
              <a:solidFill>
                <a:srgbClr val="666666"/>
              </a:solidFill>
              <a:latin typeface="Tw Cen M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51"/>
          <p:cNvSpPr txBox="1"/>
          <p:nvPr/>
        </p:nvSpPr>
        <p:spPr>
          <a:xfrm>
            <a:off x="579254" y="2134027"/>
            <a:ext cx="118824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defTabSz="1828710">
              <a:lnSpc>
                <a:spcPct val="115000"/>
              </a:lnSpc>
            </a:pPr>
            <a:r>
              <a:rPr lang="es-419" sz="3000" dirty="0">
                <a:solidFill>
                  <a:srgbClr val="666666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En un momento iniciaremos. Te pedimos, amablemente, atender las siguientes indicaciones:</a:t>
            </a:r>
            <a:endParaRPr sz="3000" dirty="0">
              <a:solidFill>
                <a:srgbClr val="666666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25" name="Google Shape;325;p51"/>
          <p:cNvSpPr txBox="1"/>
          <p:nvPr/>
        </p:nvSpPr>
        <p:spPr>
          <a:xfrm>
            <a:off x="552215" y="4140269"/>
            <a:ext cx="9737400" cy="6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359981" indent="-370479" defTabSz="1828710">
              <a:lnSpc>
                <a:spcPct val="115000"/>
              </a:lnSpc>
              <a:buClr>
                <a:srgbClr val="666666"/>
              </a:buClr>
              <a:buSzPts val="1500"/>
              <a:buFont typeface="Montserrat"/>
              <a:buChar char="●"/>
            </a:pPr>
            <a:r>
              <a:rPr lang="es-419" sz="3000" dirty="0">
                <a:solidFill>
                  <a:srgbClr val="666666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Asegúrate de ser identificable dentro de la sala con tu nombre y sujeto obligado al que perteneces;</a:t>
            </a:r>
          </a:p>
          <a:p>
            <a:pPr defTabSz="1828710">
              <a:lnSpc>
                <a:spcPct val="115000"/>
              </a:lnSpc>
              <a:buClr>
                <a:srgbClr val="666666"/>
              </a:buClr>
              <a:buSzPts val="1500"/>
            </a:pPr>
            <a:endParaRPr lang="es-419" sz="3000" dirty="0">
              <a:solidFill>
                <a:srgbClr val="666666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359981" indent="-370479" defTabSz="1828710">
              <a:lnSpc>
                <a:spcPct val="115000"/>
              </a:lnSpc>
              <a:buClr>
                <a:srgbClr val="666666"/>
              </a:buClr>
              <a:buSzPts val="1500"/>
              <a:buFont typeface="Montserrat"/>
              <a:buChar char="●"/>
            </a:pPr>
            <a:r>
              <a:rPr lang="es-419" sz="3000" dirty="0">
                <a:solidFill>
                  <a:srgbClr val="666666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Mantén tu cámara encendida;</a:t>
            </a:r>
            <a:endParaRPr sz="3000" dirty="0">
              <a:solidFill>
                <a:srgbClr val="666666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359981" indent="-370479" defTabSz="1828710">
              <a:lnSpc>
                <a:spcPct val="115000"/>
              </a:lnSpc>
              <a:spcBef>
                <a:spcPts val="2000"/>
              </a:spcBef>
              <a:buClr>
                <a:srgbClr val="666666"/>
              </a:buClr>
              <a:buSzPts val="1500"/>
              <a:buFont typeface="Montserrat"/>
              <a:buChar char="●"/>
            </a:pPr>
            <a:r>
              <a:rPr lang="es-419" sz="3000" dirty="0">
                <a:solidFill>
                  <a:srgbClr val="666666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Cerciórate que el micrófono en tu pantalla de ZOOM permanezca apagado (podrás encenderlo para participar);</a:t>
            </a:r>
            <a:endParaRPr sz="3000" dirty="0">
              <a:solidFill>
                <a:srgbClr val="666666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359981" indent="-370479" defTabSz="182871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666666"/>
              </a:buClr>
              <a:buSzPts val="1500"/>
              <a:buFont typeface="Montserrat"/>
              <a:buChar char="●"/>
            </a:pPr>
            <a:r>
              <a:rPr lang="es-419" sz="3000" dirty="0">
                <a:solidFill>
                  <a:srgbClr val="666666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Consulta nuestro aviso de privacidad en la página : </a:t>
            </a:r>
            <a:r>
              <a:rPr lang="es-419" sz="3200" u="sng" dirty="0">
                <a:solidFill>
                  <a:srgbClr val="0C34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https://iacip-gto.org.mx/wn/aviso-de-privacidad/</a:t>
            </a:r>
            <a:endParaRPr sz="4001" dirty="0">
              <a:solidFill>
                <a:srgbClr val="666666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2" name="Picture 4" descr="iacip">
            <a:extLst>
              <a:ext uri="{FF2B5EF4-FFF2-40B4-BE49-F238E27FC236}">
                <a16:creationId xmlns:a16="http://schemas.microsoft.com/office/drawing/2014/main" id="{41FBD6B2-EE48-4B2A-B286-E17504E9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3494250"/>
            <a:ext cx="4816122" cy="24273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8F68208-888A-BBA6-E43B-69B7C8D7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05849" y="6515100"/>
            <a:ext cx="1324302" cy="132430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7DEC371-4405-295F-53DF-3A45E38BE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48800" y="4272326"/>
            <a:ext cx="1219200" cy="87117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8DDC91C-6376-B68B-9503-7DD1443376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297287" y="8191501"/>
            <a:ext cx="708562" cy="943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54256" y="154148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2000050" y="880725"/>
            <a:ext cx="14287900" cy="2789440"/>
            <a:chOff x="0" y="0"/>
            <a:chExt cx="19050533" cy="371925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9050533" cy="1446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spc="-215">
                  <a:solidFill>
                    <a:srgbClr val="DBEFE1"/>
                  </a:solidFill>
                  <a:latin typeface="Poppins Medium Bold"/>
                </a:rPr>
                <a:t>Documento: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397500" y="2965825"/>
              <a:ext cx="8255533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7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972557" y="3340954"/>
            <a:ext cx="10779866" cy="444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DBEFE1"/>
                </a:solidFill>
                <a:latin typeface="Trocchi"/>
              </a:rPr>
              <a:t>Los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expedientes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reportes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estudios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actas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resoluciones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oficios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correspondencia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acuerdos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directivas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directrices, circulares,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contratos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convenios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instructivos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notas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memorandos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estadísticas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o bien,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cualquier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otro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registro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que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contenga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el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ejercicio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de las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facultades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o la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actividad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de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los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sujetos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obligados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y las personas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servidoras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públicas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sin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importar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su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fuente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o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fecha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de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elaboración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. Los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documentos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podrán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estar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en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cualquier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medio, sea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escrito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impreso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sonoro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visual,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electrónico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,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informático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 u </a:t>
            </a:r>
            <a:r>
              <a:rPr lang="en-US" sz="2799" dirty="0" err="1">
                <a:solidFill>
                  <a:srgbClr val="DBEFE1"/>
                </a:solidFill>
                <a:latin typeface="Trocchi"/>
              </a:rPr>
              <a:t>holográfico</a:t>
            </a:r>
            <a:r>
              <a:rPr lang="en-US" sz="2799" dirty="0">
                <a:solidFill>
                  <a:srgbClr val="DBEFE1"/>
                </a:solidFill>
                <a:latin typeface="Trocchi"/>
              </a:rPr>
              <a:t>.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050" y="3398104"/>
            <a:ext cx="3426506" cy="4114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786724" y="2039225"/>
            <a:ext cx="14287900" cy="37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61C2A2"/>
                </a:solidFill>
                <a:latin typeface="Arimo"/>
              </a:rPr>
              <a:t>Art. 7 fracción VIII LTAIPEG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8845" y="7385584"/>
            <a:ext cx="2479297" cy="247929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2" name="AutoShape 2"/>
          <p:cNvSpPr/>
          <p:nvPr/>
        </p:nvSpPr>
        <p:spPr>
          <a:xfrm>
            <a:off x="9058494" y="2576685"/>
            <a:ext cx="85506" cy="4965920"/>
          </a:xfrm>
          <a:prstGeom prst="rect">
            <a:avLst/>
          </a:prstGeom>
          <a:solidFill>
            <a:srgbClr val="1D617A"/>
          </a:solid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028700" y="1891974"/>
            <a:ext cx="6891276" cy="1128593"/>
            <a:chOff x="0" y="0"/>
            <a:chExt cx="9188368" cy="1504791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9188368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600" spc="359" dirty="0">
                  <a:solidFill>
                    <a:srgbClr val="61C2A2"/>
                  </a:solidFill>
                  <a:latin typeface="Poppins Light Bold"/>
                </a:rPr>
                <a:t>INFORMACIÓN RESERVADA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27358"/>
              <a:ext cx="9188368" cy="562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1"/>
                </a:lnSpc>
              </a:pPr>
              <a:r>
                <a:rPr lang="en-US" sz="2494">
                  <a:solidFill>
                    <a:srgbClr val="1D617A"/>
                  </a:solidFill>
                  <a:latin typeface="Poppins Light"/>
                </a:rPr>
                <a:t>Art. 73. LTAIPEG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3176" y="2593876"/>
            <a:ext cx="9144000" cy="6697244"/>
            <a:chOff x="-120760" y="-28575"/>
            <a:chExt cx="9254285" cy="8929658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9133525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20760" y="719870"/>
              <a:ext cx="9133525" cy="8181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que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comprometa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seguridad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pública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Pueda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poner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riesgo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vida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,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seguridad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o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salud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una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persona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física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Obstruya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las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actividades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verificación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inspección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y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auditoría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Vulnere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conducción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de expedients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judiciales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o de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expedientes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administrativos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seguidos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forma de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juicio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,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tanto no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hayan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causado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estado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Afecte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recaudación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Afecte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el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interés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público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, entre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otras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.</a:t>
              </a:r>
            </a:p>
            <a:p>
              <a:pPr marL="538571" lvl="1" indent="-269285">
                <a:lnSpc>
                  <a:spcPts val="3741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No se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podrá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reservar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relacionada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           con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violaciones</a:t>
              </a:r>
              <a:r>
                <a:rPr lang="en-US" sz="2400" dirty="0">
                  <a:solidFill>
                    <a:srgbClr val="1D617A"/>
                  </a:solidFill>
                  <a:latin typeface="Poppins Light"/>
                </a:rPr>
                <a:t> a derechos </a:t>
              </a:r>
              <a:r>
                <a:rPr lang="en-US" sz="2400" dirty="0" err="1">
                  <a:solidFill>
                    <a:srgbClr val="1D617A"/>
                  </a:solidFill>
                  <a:latin typeface="Poppins Light"/>
                </a:rPr>
                <a:t>humanos</a:t>
              </a:r>
              <a:endParaRPr lang="en-US" sz="2400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3741"/>
                </a:lnSpc>
              </a:pPr>
              <a:endParaRPr lang="en-US" sz="240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22948" y="181253"/>
            <a:ext cx="16042104" cy="84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5"/>
              </a:lnSpc>
            </a:pPr>
            <a:r>
              <a:rPr lang="en-US" sz="5978" spc="-179" dirty="0">
                <a:solidFill>
                  <a:srgbClr val="1D617A"/>
                </a:solidFill>
                <a:latin typeface="Poppins Bold Bold Italics"/>
              </a:rPr>
              <a:t>CLASIFICACIÓN DE INFORMACIÓN</a:t>
            </a:r>
          </a:p>
        </p:txBody>
      </p:sp>
      <p:grpSp>
        <p:nvGrpSpPr>
          <p:cNvPr id="15" name="Group 15"/>
          <p:cNvGrpSpPr/>
          <p:nvPr/>
        </p:nvGrpSpPr>
        <p:grpSpPr>
          <a:xfrm rot="-5883633">
            <a:off x="14481455" y="6211255"/>
            <a:ext cx="5108607" cy="6094090"/>
            <a:chOff x="0" y="0"/>
            <a:chExt cx="6811476" cy="8125454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9778426" y="1686322"/>
            <a:ext cx="8255371" cy="1129784"/>
            <a:chOff x="0" y="0"/>
            <a:chExt cx="11007162" cy="150637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28575"/>
              <a:ext cx="11007162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359">
                  <a:solidFill>
                    <a:srgbClr val="61C2A2"/>
                  </a:solidFill>
                  <a:latin typeface="Poppins Light Bold"/>
                </a:rPr>
                <a:t>INFORMACIÓN CONFIDENCIAL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28945"/>
              <a:ext cx="11007162" cy="562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1"/>
                </a:lnSpc>
              </a:pPr>
              <a:r>
                <a:rPr lang="en-US" sz="2494">
                  <a:solidFill>
                    <a:srgbClr val="1D617A"/>
                  </a:solidFill>
                  <a:latin typeface="Poppins Light"/>
                </a:rPr>
                <a:t>Art. 77 LTAIPEG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778425" y="2690872"/>
            <a:ext cx="8304747" cy="4987351"/>
            <a:chOff x="0" y="-28575"/>
            <a:chExt cx="9341228" cy="664980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28575"/>
              <a:ext cx="9341228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27360"/>
              <a:ext cx="9341228" cy="5693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1"/>
                </a:lnSpc>
              </a:pP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•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Aquella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que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contenga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datos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personales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>
                <a:lnSpc>
                  <a:spcPts val="3741"/>
                </a:lnSpc>
              </a:pP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•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Secretos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bancarios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, fiduciaries, industrial, commercial, fiscal,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bursátil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y postal</a:t>
              </a:r>
            </a:p>
            <a:p>
              <a:pPr>
                <a:lnSpc>
                  <a:spcPts val="3741"/>
                </a:lnSpc>
              </a:pP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•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entregada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por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los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particulares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a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los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sujetos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obligados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>
                <a:lnSpc>
                  <a:spcPts val="3741"/>
                </a:lnSpc>
              </a:pP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• No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está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sujeta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a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temporalidad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;</a:t>
              </a:r>
            </a:p>
            <a:p>
              <a:pPr>
                <a:lnSpc>
                  <a:spcPts val="3741"/>
                </a:lnSpc>
              </a:pPr>
              <a:endParaRPr lang="en-US" sz="2494" dirty="0">
                <a:solidFill>
                  <a:srgbClr val="1D617A"/>
                </a:solidFill>
                <a:latin typeface="Poppins Light"/>
              </a:endParaRPr>
            </a:p>
            <a:p>
              <a:pPr>
                <a:lnSpc>
                  <a:spcPts val="3741"/>
                </a:lnSpc>
              </a:pPr>
              <a:endParaRPr lang="en-US" sz="2494" dirty="0">
                <a:solidFill>
                  <a:srgbClr val="1D617A"/>
                </a:solidFill>
                <a:latin typeface="Poppins Ligh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20881" y="-3163107"/>
            <a:ext cx="11564833" cy="13422348"/>
            <a:chOff x="0" y="0"/>
            <a:chExt cx="15419777" cy="1789646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915241" y="8471331"/>
              <a:ext cx="16453980" cy="4226769"/>
              <a:chOff x="0" y="0"/>
              <a:chExt cx="158203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55663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556635" h="360680">
                    <a:moveTo>
                      <a:pt x="1556635" y="180340"/>
                    </a:moveTo>
                    <a:cubicBezTo>
                      <a:pt x="1556635" y="81280"/>
                      <a:pt x="1476625" y="0"/>
                      <a:pt x="137629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376295" y="360680"/>
                    </a:lnTo>
                    <a:cubicBezTo>
                      <a:pt x="1475355" y="360680"/>
                      <a:pt x="1556635" y="279400"/>
                      <a:pt x="155663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3084042" y="3871637"/>
              <a:ext cx="12701427" cy="4226769"/>
              <a:chOff x="0" y="0"/>
              <a:chExt cx="122123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9583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95831" h="360680">
                    <a:moveTo>
                      <a:pt x="1195831" y="180340"/>
                    </a:moveTo>
                    <a:cubicBezTo>
                      <a:pt x="1195831" y="81280"/>
                      <a:pt x="1115821" y="0"/>
                      <a:pt x="101549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15491" y="360680"/>
                    </a:lnTo>
                    <a:cubicBezTo>
                      <a:pt x="1114551" y="360680"/>
                      <a:pt x="1195831" y="279400"/>
                      <a:pt x="119583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4658963" y="5441392"/>
            <a:ext cx="5939657" cy="5956090"/>
            <a:chOff x="0" y="0"/>
            <a:chExt cx="7919543" cy="7941453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607325" y="2948815"/>
              <a:ext cx="9134192" cy="2065733"/>
              <a:chOff x="0" y="0"/>
              <a:chExt cx="179700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77160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71607" h="360680">
                    <a:moveTo>
                      <a:pt x="1771607" y="180340"/>
                    </a:moveTo>
                    <a:cubicBezTo>
                      <a:pt x="1771607" y="81280"/>
                      <a:pt x="1691597" y="0"/>
                      <a:pt x="15912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91267" y="360680"/>
                    </a:lnTo>
                    <a:cubicBezTo>
                      <a:pt x="1690327" y="360680"/>
                      <a:pt x="1771607" y="279400"/>
                      <a:pt x="177160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17155" y="2051676"/>
              <a:ext cx="6658669" cy="2065733"/>
              <a:chOff x="0" y="0"/>
              <a:chExt cx="130998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28458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84587" h="360680">
                    <a:moveTo>
                      <a:pt x="1284587" y="180340"/>
                    </a:moveTo>
                    <a:cubicBezTo>
                      <a:pt x="1284587" y="81280"/>
                      <a:pt x="1204577" y="0"/>
                      <a:pt x="110424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04247" y="360680"/>
                    </a:lnTo>
                    <a:cubicBezTo>
                      <a:pt x="1203307" y="360680"/>
                      <a:pt x="1284587" y="279400"/>
                      <a:pt x="128458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5286896" y="1380578"/>
            <a:ext cx="12341896" cy="726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3"/>
              </a:lnSpc>
            </a:pPr>
            <a:r>
              <a:rPr lang="en-US" sz="5230" spc="-156">
                <a:solidFill>
                  <a:srgbClr val="1D617A"/>
                </a:solidFill>
                <a:latin typeface="Poppins Light"/>
              </a:rPr>
              <a:t>DERECHO DE ACCESO A LA INFORMACIÓN</a:t>
            </a:r>
          </a:p>
          <a:p>
            <a:pPr algn="ctr">
              <a:lnSpc>
                <a:spcPts val="5753"/>
              </a:lnSpc>
            </a:pPr>
            <a:endParaRPr lang="en-US" sz="5230" spc="-156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5753"/>
              </a:lnSpc>
            </a:pPr>
            <a:endParaRPr lang="en-US" sz="5230" spc="-156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5753"/>
              </a:lnSpc>
            </a:pPr>
            <a:endParaRPr lang="en-US" sz="5230" spc="-156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5753"/>
              </a:lnSpc>
            </a:pPr>
            <a:endParaRPr lang="en-US" sz="5230" spc="-156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5753"/>
              </a:lnSpc>
            </a:pPr>
            <a:endParaRPr lang="en-US" sz="5230" spc="-156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5753"/>
              </a:lnSpc>
            </a:pPr>
            <a:endParaRPr lang="en-US" sz="5230" spc="-156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5753"/>
              </a:lnSpc>
            </a:pPr>
            <a:r>
              <a:rPr lang="en-US" sz="5230" spc="-156">
                <a:solidFill>
                  <a:srgbClr val="1D617A"/>
                </a:solidFill>
                <a:latin typeface="Poppins Light"/>
              </a:rPr>
              <a:t>SOLICITUD DE ACCESO A LA INFORMACIÓN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27909" y="3484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-1384238" y="-512667"/>
            <a:ext cx="4023820" cy="4829309"/>
            <a:chOff x="0" y="0"/>
            <a:chExt cx="5365094" cy="6439078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30644" y="1589919"/>
              <a:ext cx="5256176" cy="1832885"/>
              <a:chOff x="0" y="0"/>
              <a:chExt cx="1165436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19891" y="3020705"/>
              <a:ext cx="5243645" cy="1832885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8212" y="2742492"/>
            <a:ext cx="3525481" cy="480201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595157"/>
            <a:ext cx="12763900" cy="248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299">
                <a:solidFill>
                  <a:srgbClr val="DBEFE1"/>
                </a:solidFill>
                <a:latin typeface="Poppins Light Bold"/>
              </a:rPr>
              <a:t>¿Quién puede solicitar información pública?</a:t>
            </a:r>
          </a:p>
          <a:p>
            <a:pPr algn="ctr">
              <a:lnSpc>
                <a:spcPts val="4499"/>
              </a:lnSpc>
            </a:pPr>
            <a:endParaRPr lang="en-US" sz="4299">
              <a:solidFill>
                <a:srgbClr val="DBEFE1"/>
              </a:solidFill>
              <a:latin typeface="Poppins Light Bold"/>
            </a:endParaRPr>
          </a:p>
          <a:p>
            <a:pPr algn="ctr">
              <a:lnSpc>
                <a:spcPts val="4499"/>
              </a:lnSpc>
            </a:pPr>
            <a:endParaRPr lang="en-US" sz="4299">
              <a:solidFill>
                <a:srgbClr val="DBEFE1"/>
              </a:solidFill>
              <a:latin typeface="Poppins Light Bold"/>
            </a:endParaRPr>
          </a:p>
          <a:p>
            <a:pPr algn="ctr">
              <a:lnSpc>
                <a:spcPts val="4500"/>
              </a:lnSpc>
            </a:pPr>
            <a:endParaRPr lang="en-US" sz="4299">
              <a:solidFill>
                <a:srgbClr val="DBEFE1"/>
              </a:solidFill>
              <a:latin typeface="Poppins Ligh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2533650"/>
            <a:ext cx="8764175" cy="606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endParaRPr dirty="0"/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Cualquier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persona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por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sí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misma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o a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través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de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su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representante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puede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solicitar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información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;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DBEFE1"/>
                </a:solidFill>
                <a:latin typeface="Poppins Light"/>
              </a:rPr>
              <a:t>Sin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necesidad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de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acreditar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su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personalidad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;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DBEFE1"/>
                </a:solidFill>
                <a:latin typeface="Poppins Light"/>
              </a:rPr>
              <a:t>Sin que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justifique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su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utilización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; 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DBEFE1"/>
                </a:solidFill>
                <a:latin typeface="Poppins Light"/>
              </a:rPr>
              <a:t>Sin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discriminación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por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motivo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alguno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;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DBEFE1"/>
                </a:solidFill>
                <a:latin typeface="Poppins Light"/>
              </a:rPr>
              <a:t>Sin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necesidad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de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acreditar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interés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rgbClr val="DBEFE1"/>
                </a:solidFill>
                <a:latin typeface="Poppins Light"/>
              </a:rPr>
              <a:t>alguno</a:t>
            </a:r>
            <a:r>
              <a:rPr lang="en-US" sz="3000" dirty="0">
                <a:solidFill>
                  <a:srgbClr val="DBEFE1"/>
                </a:solidFill>
                <a:latin typeface="Poppins Light"/>
              </a:rPr>
              <a:t>.</a:t>
            </a:r>
          </a:p>
          <a:p>
            <a:pPr algn="just">
              <a:lnSpc>
                <a:spcPts val="4500"/>
              </a:lnSpc>
              <a:spcBef>
                <a:spcPct val="0"/>
              </a:spcBef>
            </a:pPr>
            <a:endParaRPr lang="en-US" sz="3000" dirty="0">
              <a:solidFill>
                <a:srgbClr val="DBEFE1"/>
              </a:solidFill>
              <a:latin typeface="Poppins Light"/>
            </a:endParaRPr>
          </a:p>
          <a:p>
            <a:pPr algn="just">
              <a:lnSpc>
                <a:spcPts val="2700"/>
              </a:lnSpc>
              <a:spcBef>
                <a:spcPct val="0"/>
              </a:spcBef>
            </a:pPr>
            <a:r>
              <a:rPr lang="en-US" sz="1800" dirty="0">
                <a:solidFill>
                  <a:srgbClr val="DBEFE1"/>
                </a:solidFill>
                <a:latin typeface="Poppins Light"/>
              </a:rPr>
              <a:t>*No </a:t>
            </a:r>
            <a:r>
              <a:rPr lang="en-US" sz="1800" dirty="0" err="1">
                <a:solidFill>
                  <a:srgbClr val="DBEFE1"/>
                </a:solidFill>
                <a:latin typeface="Poppins Light"/>
              </a:rPr>
              <a:t>siendo</a:t>
            </a:r>
            <a:r>
              <a:rPr lang="en-US" sz="18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1800" dirty="0" err="1">
                <a:solidFill>
                  <a:srgbClr val="DBEFE1"/>
                </a:solidFill>
                <a:latin typeface="Poppins Light"/>
              </a:rPr>
              <a:t>requisito</a:t>
            </a:r>
            <a:r>
              <a:rPr lang="en-US" sz="18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1800" dirty="0" err="1">
                <a:solidFill>
                  <a:srgbClr val="DBEFE1"/>
                </a:solidFill>
                <a:latin typeface="Poppins Light"/>
              </a:rPr>
              <a:t>el</a:t>
            </a:r>
            <a:r>
              <a:rPr lang="en-US" sz="1800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1800" dirty="0" err="1">
                <a:solidFill>
                  <a:srgbClr val="DBEFE1"/>
                </a:solidFill>
                <a:latin typeface="Poppins Light"/>
              </a:rPr>
              <a:t>nombre</a:t>
            </a:r>
            <a:r>
              <a:rPr lang="en-US" sz="1800" dirty="0">
                <a:solidFill>
                  <a:srgbClr val="DBEFE1"/>
                </a:solidFill>
                <a:latin typeface="Poppins Light"/>
              </a:rPr>
              <a:t> para la </a:t>
            </a:r>
            <a:r>
              <a:rPr lang="en-US" sz="1800" dirty="0" err="1">
                <a:solidFill>
                  <a:srgbClr val="DBEFE1"/>
                </a:solidFill>
                <a:latin typeface="Poppins Light"/>
              </a:rPr>
              <a:t>procedencia</a:t>
            </a:r>
            <a:r>
              <a:rPr lang="en-US" sz="1800" dirty="0">
                <a:solidFill>
                  <a:srgbClr val="DBEFE1"/>
                </a:solidFill>
                <a:latin typeface="Poppins Light"/>
              </a:rPr>
              <a:t> de la </a:t>
            </a:r>
            <a:r>
              <a:rPr lang="en-US" sz="1800" dirty="0" err="1">
                <a:solidFill>
                  <a:srgbClr val="DBEFE1"/>
                </a:solidFill>
                <a:latin typeface="Poppins Light"/>
              </a:rPr>
              <a:t>solicitud</a:t>
            </a:r>
            <a:endParaRPr lang="en-US" sz="1800" dirty="0">
              <a:solidFill>
                <a:srgbClr val="DBEFE1"/>
              </a:solidFill>
              <a:latin typeface="Poppins Ligh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39250" y="952500"/>
            <a:ext cx="8096250" cy="4095750"/>
          </a:xfrm>
          <a:prstGeom prst="rect">
            <a:avLst/>
          </a:prstGeom>
          <a:solidFill>
            <a:srgbClr val="DBEFE1"/>
          </a:solidFill>
        </p:spPr>
        <p:txBody>
          <a:bodyPr/>
          <a:lstStyle/>
          <a:p>
            <a:endParaRPr lang="es-MX"/>
          </a:p>
        </p:txBody>
      </p:sp>
      <p:sp>
        <p:nvSpPr>
          <p:cNvPr id="3" name="AutoShape 3"/>
          <p:cNvSpPr/>
          <p:nvPr/>
        </p:nvSpPr>
        <p:spPr>
          <a:xfrm>
            <a:off x="9239250" y="5238750"/>
            <a:ext cx="8096250" cy="4095750"/>
          </a:xfrm>
          <a:prstGeom prst="rect">
            <a:avLst/>
          </a:prstGeom>
          <a:solidFill>
            <a:srgbClr val="DBEFE1"/>
          </a:solidFill>
        </p:spPr>
        <p:txBody>
          <a:bodyPr/>
          <a:lstStyle/>
          <a:p>
            <a:endParaRPr lang="es-MX"/>
          </a:p>
        </p:txBody>
      </p:sp>
      <p:sp>
        <p:nvSpPr>
          <p:cNvPr id="4" name="AutoShape 4"/>
          <p:cNvSpPr/>
          <p:nvPr/>
        </p:nvSpPr>
        <p:spPr>
          <a:xfrm>
            <a:off x="952500" y="5238750"/>
            <a:ext cx="8096250" cy="4095750"/>
          </a:xfrm>
          <a:prstGeom prst="rect">
            <a:avLst/>
          </a:prstGeom>
          <a:solidFill>
            <a:srgbClr val="DBEFE1"/>
          </a:solidFill>
        </p:spPr>
        <p:txBody>
          <a:bodyPr/>
          <a:lstStyle/>
          <a:p>
            <a:endParaRPr lang="es-MX"/>
          </a:p>
        </p:txBody>
      </p:sp>
      <p:sp>
        <p:nvSpPr>
          <p:cNvPr id="5" name="AutoShape 5"/>
          <p:cNvSpPr/>
          <p:nvPr/>
        </p:nvSpPr>
        <p:spPr>
          <a:xfrm>
            <a:off x="952500" y="952500"/>
            <a:ext cx="8096250" cy="4095750"/>
          </a:xfrm>
          <a:prstGeom prst="rect">
            <a:avLst/>
          </a:prstGeom>
          <a:solidFill>
            <a:srgbClr val="DBEFE1"/>
          </a:solidFill>
        </p:spPr>
        <p:txBody>
          <a:bodyPr/>
          <a:lstStyle/>
          <a:p>
            <a:endParaRPr lang="es-MX"/>
          </a:p>
        </p:txBody>
      </p:sp>
      <p:grpSp>
        <p:nvGrpSpPr>
          <p:cNvPr id="6" name="Group 6"/>
          <p:cNvGrpSpPr/>
          <p:nvPr/>
        </p:nvGrpSpPr>
        <p:grpSpPr>
          <a:xfrm>
            <a:off x="16216327" y="-2007583"/>
            <a:ext cx="4215192" cy="4215192"/>
            <a:chOff x="0" y="0"/>
            <a:chExt cx="5620256" cy="5620256"/>
          </a:xfrm>
        </p:grpSpPr>
        <p:grpSp>
          <p:nvGrpSpPr>
            <p:cNvPr id="7" name="Group 7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-1557323" y="8179404"/>
            <a:ext cx="4215192" cy="4215192"/>
            <a:chOff x="0" y="0"/>
            <a:chExt cx="5620256" cy="5620256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331436" y="1334143"/>
              <a:ext cx="3992023" cy="1803636"/>
              <a:chOff x="0" y="0"/>
              <a:chExt cx="899493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87409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74093" h="360680">
                    <a:moveTo>
                      <a:pt x="874093" y="180340"/>
                    </a:moveTo>
                    <a:cubicBezTo>
                      <a:pt x="874093" y="81280"/>
                      <a:pt x="794083" y="0"/>
                      <a:pt x="69375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93753" y="360680"/>
                    </a:lnTo>
                    <a:cubicBezTo>
                      <a:pt x="792813" y="360680"/>
                      <a:pt x="874093" y="279400"/>
                      <a:pt x="874093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9879229" y="6132076"/>
            <a:ext cx="7071933" cy="2309098"/>
            <a:chOff x="0" y="0"/>
            <a:chExt cx="9429243" cy="307879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9429243" cy="232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359">
                  <a:solidFill>
                    <a:srgbClr val="61C2A2"/>
                  </a:solidFill>
                  <a:latin typeface="Poppins Light Bold"/>
                </a:rPr>
                <a:t>PRESUNCIÓN DE EXISTENCIA DE LA INFORMACIÓN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464753"/>
              <a:ext cx="9429243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>
                  <a:solidFill>
                    <a:srgbClr val="1D617A"/>
                  </a:solidFill>
                  <a:latin typeface="Poppins Light"/>
                </a:rPr>
                <a:t>Art. 19 LTAIPEG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71425" y="2111931"/>
            <a:ext cx="6858400" cy="116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359">
                <a:solidFill>
                  <a:srgbClr val="61C2A2"/>
                </a:solidFill>
                <a:latin typeface="Poppins Light Bold"/>
              </a:rPr>
              <a:t>DOCUMENTACIÓN DE ACTOS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79229" y="2218271"/>
            <a:ext cx="7071933" cy="206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794">
                <a:solidFill>
                  <a:srgbClr val="1D617A"/>
                </a:solidFill>
                <a:latin typeface="Poppins Light"/>
              </a:rPr>
              <a:t>Los sujetos obligados deben documentar todo acto que derive del ejercicio de sus facultades, competencias o funciones.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54917" y="5692039"/>
            <a:ext cx="5967229" cy="311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  <a:spcBef>
                <a:spcPct val="0"/>
              </a:spcBef>
            </a:pPr>
            <a:r>
              <a:rPr lang="en-US" sz="2794">
                <a:solidFill>
                  <a:srgbClr val="1D617A"/>
                </a:solidFill>
                <a:latin typeface="Poppins Light"/>
              </a:rPr>
              <a:t> Se presume que la información debe existir si se refiere a las facultades, competencias y funciones que los ordenamientos jurídicos aplicables otorgan a los sujetos obligados.</a:t>
            </a:r>
          </a:p>
        </p:txBody>
      </p:sp>
      <p:grpSp>
        <p:nvGrpSpPr>
          <p:cNvPr id="22" name="Group 22"/>
          <p:cNvGrpSpPr/>
          <p:nvPr/>
        </p:nvGrpSpPr>
        <p:grpSpPr>
          <a:xfrm rot="-5400000">
            <a:off x="7938328" y="6141042"/>
            <a:ext cx="1845572" cy="1614875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2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8316464" y="2322957"/>
            <a:ext cx="1845572" cy="1614875"/>
            <a:chOff x="0" y="0"/>
            <a:chExt cx="812800" cy="7112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2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64864" y="3269933"/>
            <a:ext cx="809625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 spc="250">
                <a:solidFill>
                  <a:srgbClr val="000000"/>
                </a:solidFill>
                <a:latin typeface="Poppins Light"/>
              </a:rPr>
              <a:t>ART. 18 LTAIPEG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3351" y="6245186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380639" y="567025"/>
            <a:ext cx="10350902" cy="98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04"/>
              </a:lnSpc>
            </a:pPr>
            <a:r>
              <a:rPr lang="en-US" sz="6821" spc="-204">
                <a:solidFill>
                  <a:srgbClr val="1D617A"/>
                </a:solidFill>
                <a:latin typeface="Poppins Bold"/>
              </a:rPr>
              <a:t>PLAZOS DE RESPUESTA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18840" y="3965769"/>
            <a:ext cx="3048400" cy="2829520"/>
            <a:chOff x="0" y="0"/>
            <a:chExt cx="4064533" cy="3772694"/>
          </a:xfrm>
        </p:grpSpPr>
        <p:grpSp>
          <p:nvGrpSpPr>
            <p:cNvPr id="9" name="Group 9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3079750"/>
              <a:ext cx="4064533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5 días hábiles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59934" y="3965769"/>
            <a:ext cx="3048400" cy="2829520"/>
            <a:chOff x="0" y="0"/>
            <a:chExt cx="4064533" cy="3772694"/>
          </a:xfrm>
        </p:grpSpPr>
        <p:grpSp>
          <p:nvGrpSpPr>
            <p:cNvPr id="13" name="Group 13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3079750"/>
              <a:ext cx="4064533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+3 días hábiles*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17" name="Group 17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480990" y="3965769"/>
            <a:ext cx="3048400" cy="2829520"/>
            <a:chOff x="0" y="0"/>
            <a:chExt cx="4064533" cy="3772694"/>
          </a:xfrm>
        </p:grpSpPr>
        <p:grpSp>
          <p:nvGrpSpPr>
            <p:cNvPr id="22" name="Group 22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0" y="3079750"/>
              <a:ext cx="4064533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3 días hábiles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919504" y="4335144"/>
            <a:ext cx="2173900" cy="8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Arimo"/>
              </a:rPr>
              <a:t>Notoria incompetencia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56090" y="4705985"/>
            <a:ext cx="2173900" cy="40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Arimo"/>
              </a:rPr>
              <a:t>UT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615040" y="3965769"/>
            <a:ext cx="3048400" cy="3954661"/>
            <a:chOff x="0" y="0"/>
            <a:chExt cx="4064533" cy="5272881"/>
          </a:xfrm>
        </p:grpSpPr>
        <p:grpSp>
          <p:nvGrpSpPr>
            <p:cNvPr id="28" name="Group 28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 dirty="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079750"/>
              <a:ext cx="4064533" cy="219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Plazo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acuerdo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a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reglamento</a:t>
              </a:r>
              <a:endParaRPr lang="en-US" sz="300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291996" y="4705985"/>
            <a:ext cx="1984276" cy="40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Arimo"/>
              </a:rPr>
              <a:t>Prórroga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99696" y="4335144"/>
            <a:ext cx="2079088" cy="8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Arimo"/>
              </a:rPr>
              <a:t>Unidades administrativas 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5184684" y="8558177"/>
            <a:ext cx="10422598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Poppins Light"/>
              </a:rPr>
              <a:t>*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Siempre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cuando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existan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razones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fundadas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motivadas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, las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cuales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deberán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ser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aprobadas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por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el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Comité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Transparencia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mediante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la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emisión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una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resolución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que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deberá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notificarse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a la persona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solicitante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antes de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su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 Light"/>
              </a:rPr>
              <a:t>vencimiento</a:t>
            </a:r>
            <a:r>
              <a:rPr lang="en-US" sz="1899" dirty="0">
                <a:solidFill>
                  <a:srgbClr val="000000"/>
                </a:solidFill>
                <a:latin typeface="Poppins Light"/>
              </a:rPr>
              <a:t>. (Art. 99 LTAIPEG).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3257" y="1896102"/>
            <a:ext cx="16785241" cy="10830392"/>
            <a:chOff x="0" y="0"/>
            <a:chExt cx="22380322" cy="144405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22380322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04313"/>
              <a:ext cx="22380322" cy="9699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99"/>
                </a:lnSpc>
              </a:pP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caso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existir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costos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para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obtener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deberán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cubrirse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manera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>
                  <a:solidFill>
                    <a:srgbClr val="1D617A"/>
                  </a:solidFill>
                  <a:latin typeface="Poppins Light Bold"/>
                </a:rPr>
                <a:t>previa a la </a:t>
              </a:r>
              <a:r>
                <a:rPr lang="en-US" sz="2999" dirty="0" err="1">
                  <a:solidFill>
                    <a:srgbClr val="1D617A"/>
                  </a:solidFill>
                  <a:latin typeface="Poppins Light Bold"/>
                </a:rPr>
                <a:t>entrega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y no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podrán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ser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superiores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a 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suma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de: </a:t>
              </a:r>
            </a:p>
            <a:p>
              <a:pPr algn="just">
                <a:lnSpc>
                  <a:spcPts val="4499"/>
                </a:lnSpc>
              </a:pPr>
              <a:endParaRPr lang="en-US" sz="2999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4499"/>
                </a:lnSpc>
              </a:pPr>
              <a:r>
                <a:rPr lang="en-US" sz="2999" dirty="0">
                  <a:solidFill>
                    <a:srgbClr val="1D617A"/>
                  </a:solidFill>
                  <a:latin typeface="Poppins Light Bold"/>
                </a:rPr>
                <a:t>I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. El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costo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los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materiales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utilizados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reproducción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endParaRPr lang="en-US" sz="2999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4499"/>
                </a:lnSpc>
              </a:pP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II. El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costo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envío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,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su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caso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; y </a:t>
              </a:r>
            </a:p>
            <a:p>
              <a:pPr algn="just">
                <a:lnSpc>
                  <a:spcPts val="4499"/>
                </a:lnSpc>
              </a:pP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III. El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pago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certificación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los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documentos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,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cuando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proceda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. </a:t>
              </a:r>
            </a:p>
            <a:p>
              <a:pPr algn="just">
                <a:lnSpc>
                  <a:spcPts val="4499"/>
                </a:lnSpc>
              </a:pPr>
              <a:endParaRPr lang="en-US" sz="2999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4499"/>
                </a:lnSpc>
              </a:pPr>
              <a:endParaRPr lang="en-US" sz="2999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4499"/>
                </a:lnSpc>
              </a:pP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información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deberá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ser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entregada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sin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costo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cuando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implique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entrega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no </a:t>
              </a:r>
              <a:r>
                <a:rPr lang="en-US" sz="2999" dirty="0" err="1">
                  <a:solidFill>
                    <a:srgbClr val="1D617A"/>
                  </a:solidFill>
                  <a:latin typeface="Poppins Light"/>
                </a:rPr>
                <a:t>más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de       </a:t>
              </a:r>
              <a:r>
                <a:rPr lang="en-US" sz="2999" dirty="0">
                  <a:solidFill>
                    <a:srgbClr val="1D617A"/>
                  </a:solidFill>
                  <a:latin typeface="Poppins Light Bold"/>
                </a:rPr>
                <a:t>  </a:t>
              </a:r>
              <a:r>
                <a:rPr lang="en-US" sz="2999" dirty="0" err="1">
                  <a:solidFill>
                    <a:srgbClr val="1D617A"/>
                  </a:solidFill>
                  <a:latin typeface="Poppins Light Bold"/>
                </a:rPr>
                <a:t>veinte</a:t>
              </a:r>
              <a:r>
                <a:rPr lang="en-US" sz="2999" dirty="0">
                  <a:solidFill>
                    <a:srgbClr val="1D617A"/>
                  </a:solidFill>
                  <a:latin typeface="Poppins Light Bold"/>
                </a:rPr>
                <a:t> hojas simples.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 </a:t>
              </a:r>
            </a:p>
            <a:p>
              <a:pPr algn="just">
                <a:lnSpc>
                  <a:spcPts val="4499"/>
                </a:lnSpc>
              </a:pPr>
              <a:endParaRPr lang="en-US" sz="2999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4500"/>
                </a:lnSpc>
              </a:pP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Las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unidades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transparencia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podrán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exceptuar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el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pago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reproducción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y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envío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atendiento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a las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circunstancias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socio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económicas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 de la persona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solicitante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337363"/>
              <a:ext cx="22380322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687095"/>
              <a:ext cx="22380322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260726"/>
              <a:ext cx="22380322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515480" y="-1683419"/>
            <a:ext cx="3986038" cy="4754971"/>
            <a:chOff x="0" y="0"/>
            <a:chExt cx="5314717" cy="6339961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114450" y="3076724"/>
              <a:ext cx="5005671" cy="1749703"/>
              <a:chOff x="0" y="0"/>
              <a:chExt cx="116265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499750" y="1481948"/>
              <a:ext cx="4916334" cy="1749703"/>
              <a:chOff x="0" y="0"/>
              <a:chExt cx="114190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1650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16507" h="360680">
                    <a:moveTo>
                      <a:pt x="1116507" y="180340"/>
                    </a:moveTo>
                    <a:cubicBezTo>
                      <a:pt x="1116507" y="81280"/>
                      <a:pt x="1036497" y="0"/>
                      <a:pt x="9361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36167" y="360680"/>
                    </a:lnTo>
                    <a:cubicBezTo>
                      <a:pt x="1035227" y="360680"/>
                      <a:pt x="1116507" y="279400"/>
                      <a:pt x="111650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-3454256" y="-382381"/>
            <a:ext cx="12533089" cy="14842898"/>
            <a:chOff x="0" y="0"/>
            <a:chExt cx="16710786" cy="19790531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1619197" y="4711705"/>
              <a:ext cx="15503805" cy="5255961"/>
              <a:chOff x="0" y="0"/>
              <a:chExt cx="1198781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17338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3381" h="360680">
                    <a:moveTo>
                      <a:pt x="1173381" y="180340"/>
                    </a:moveTo>
                    <a:cubicBezTo>
                      <a:pt x="1173381" y="81280"/>
                      <a:pt x="1093371" y="0"/>
                      <a:pt x="99304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3041" y="360680"/>
                    </a:lnTo>
                    <a:cubicBezTo>
                      <a:pt x="1092101" y="360680"/>
                      <a:pt x="1173381" y="279400"/>
                      <a:pt x="1173381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627866" y="9302242"/>
              <a:ext cx="16976351" cy="5255961"/>
              <a:chOff x="0" y="0"/>
              <a:chExt cx="1312641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28724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87241" h="360680">
                    <a:moveTo>
                      <a:pt x="1287241" y="180340"/>
                    </a:moveTo>
                    <a:cubicBezTo>
                      <a:pt x="1287241" y="81280"/>
                      <a:pt x="1207231" y="0"/>
                      <a:pt x="110690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06901" y="360680"/>
                    </a:lnTo>
                    <a:cubicBezTo>
                      <a:pt x="1205961" y="360680"/>
                      <a:pt x="1287241" y="279400"/>
                      <a:pt x="1287241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541467" y="760741"/>
            <a:ext cx="4541644" cy="11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-240" dirty="0">
                <a:solidFill>
                  <a:srgbClr val="1D617A"/>
                </a:solidFill>
                <a:latin typeface="Poppins Bold Bold Italics"/>
              </a:rPr>
              <a:t>COSTOS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202" r="21411"/>
          <a:stretch>
            <a:fillRect/>
          </a:stretch>
        </p:blipFill>
        <p:spPr>
          <a:xfrm>
            <a:off x="11544590" y="2204332"/>
            <a:ext cx="6466059" cy="58783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6754969"/>
            <a:ext cx="3841488" cy="4549463"/>
            <a:chOff x="0" y="0"/>
            <a:chExt cx="5121985" cy="606595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16113342" y="-432445"/>
            <a:ext cx="3120591" cy="3884316"/>
            <a:chOff x="0" y="0"/>
            <a:chExt cx="4160788" cy="51790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28700" y="2714873"/>
            <a:ext cx="9288371" cy="4857254"/>
            <a:chOff x="0" y="0"/>
            <a:chExt cx="12384494" cy="647633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3338645"/>
              <a:ext cx="12384494" cy="76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46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83207"/>
              <a:ext cx="12384494" cy="219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Las Unidades de Transparencia serán el vínculo entre el sujeto obligado y la persona solicitante, además de ser el vínculo con el órgano garante. 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6320"/>
              <a:ext cx="12384489" cy="2960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7"/>
                </a:lnSpc>
              </a:pPr>
              <a:r>
                <a:rPr lang="en-US" sz="7789" spc="-233" dirty="0">
                  <a:solidFill>
                    <a:srgbClr val="1D617A"/>
                  </a:solidFill>
                  <a:latin typeface="Poppins Bold Bold Italics"/>
                </a:rPr>
                <a:t>UNIDAD DE TRANSPARENCIA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207921"/>
            <a:ext cx="5871158" cy="58711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76350" y="6462476"/>
            <a:ext cx="3841488" cy="4549463"/>
            <a:chOff x="0" y="0"/>
            <a:chExt cx="5121985" cy="606595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5692992" y="-1372638"/>
            <a:ext cx="3768291" cy="4532016"/>
            <a:chOff x="0" y="0"/>
            <a:chExt cx="5024388" cy="60426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301986" y="1459774"/>
              <a:ext cx="4830751" cy="1694505"/>
              <a:chOff x="0" y="0"/>
              <a:chExt cx="115857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317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3178" h="360680">
                    <a:moveTo>
                      <a:pt x="1133178" y="180340"/>
                    </a:moveTo>
                    <a:cubicBezTo>
                      <a:pt x="1133178" y="81280"/>
                      <a:pt x="1053168" y="0"/>
                      <a:pt x="95283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2838" y="360680"/>
                    </a:lnTo>
                    <a:cubicBezTo>
                      <a:pt x="1051898" y="360680"/>
                      <a:pt x="1133178" y="279400"/>
                      <a:pt x="113317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24979" y="3210291"/>
              <a:ext cx="3920329" cy="1694505"/>
              <a:chOff x="0" y="0"/>
              <a:chExt cx="940228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3611438" y="-1372638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284421" y="4015273"/>
            <a:ext cx="10363600" cy="6551737"/>
            <a:chOff x="0" y="0"/>
            <a:chExt cx="13818133" cy="873564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76200"/>
              <a:ext cx="13818133" cy="644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41"/>
                </a:lnSpc>
              </a:pP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Cuando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alguna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área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los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sujetos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obligados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se negara a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colaborar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con la UT,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ésta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dará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aviso al </a:t>
              </a:r>
              <a:r>
                <a:rPr lang="en-US" sz="2894" u="sng" dirty="0">
                  <a:solidFill>
                    <a:srgbClr val="1D617A"/>
                  </a:solidFill>
                  <a:latin typeface="Poppins Light Bold"/>
                </a:rPr>
                <a:t>superior </a:t>
              </a:r>
              <a:r>
                <a:rPr lang="en-US" sz="2894" u="sng" dirty="0" err="1">
                  <a:solidFill>
                    <a:srgbClr val="1D617A"/>
                  </a:solidFill>
                  <a:latin typeface="Poppins Light Bold"/>
                </a:rPr>
                <a:t>jerárquico</a:t>
              </a:r>
              <a:r>
                <a:rPr lang="en-US" sz="2894" dirty="0">
                  <a:solidFill>
                    <a:srgbClr val="1D617A"/>
                  </a:solidFill>
                  <a:latin typeface="Poppins Light Bold"/>
                </a:rPr>
                <a:t> 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para que le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ordene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realizar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sin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demora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las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acciones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conducentes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. </a:t>
              </a:r>
            </a:p>
            <a:p>
              <a:pPr algn="just">
                <a:lnSpc>
                  <a:spcPts val="4341"/>
                </a:lnSpc>
              </a:pPr>
              <a:endParaRPr lang="en-US" sz="2894" dirty="0">
                <a:solidFill>
                  <a:srgbClr val="1D617A"/>
                </a:solidFill>
                <a:latin typeface="Poppins Light"/>
              </a:endParaRPr>
            </a:p>
            <a:p>
              <a:pPr algn="just">
                <a:lnSpc>
                  <a:spcPts val="4341"/>
                </a:lnSpc>
              </a:pP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Cuando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persista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la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negativa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colaboración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la UT lo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hará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conocimiento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de la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autoridad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competente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para que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ésta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inicie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,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en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su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caso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, </a:t>
              </a:r>
              <a:r>
                <a:rPr lang="en-US" sz="2894" dirty="0" err="1">
                  <a:solidFill>
                    <a:srgbClr val="1D617A"/>
                  </a:solidFill>
                  <a:latin typeface="Poppins Light"/>
                </a:rPr>
                <a:t>el</a:t>
              </a:r>
              <a:r>
                <a:rPr lang="en-US" sz="28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894" u="sng" dirty="0" err="1">
                  <a:solidFill>
                    <a:srgbClr val="1D617A"/>
                  </a:solidFill>
                  <a:latin typeface="Poppins Light Bold"/>
                </a:rPr>
                <a:t>procedimiento</a:t>
              </a:r>
              <a:r>
                <a:rPr lang="en-US" sz="2894" u="sng" dirty="0">
                  <a:solidFill>
                    <a:srgbClr val="1D617A"/>
                  </a:solidFill>
                  <a:latin typeface="Poppins Light Bold"/>
                </a:rPr>
                <a:t> de </a:t>
              </a:r>
              <a:r>
                <a:rPr lang="en-US" sz="2894" u="sng" dirty="0" err="1">
                  <a:solidFill>
                    <a:srgbClr val="1D617A"/>
                  </a:solidFill>
                  <a:latin typeface="Poppins Light Bold"/>
                </a:rPr>
                <a:t>responsabilidad</a:t>
              </a:r>
              <a:r>
                <a:rPr lang="en-US" sz="2894" u="sng" dirty="0">
                  <a:solidFill>
                    <a:srgbClr val="1D617A"/>
                  </a:solidFill>
                  <a:latin typeface="Poppins Light Bold"/>
                </a:rPr>
                <a:t> </a:t>
              </a:r>
              <a:r>
                <a:rPr lang="en-US" sz="2894" u="sng" dirty="0" err="1">
                  <a:solidFill>
                    <a:srgbClr val="1D617A"/>
                  </a:solidFill>
                  <a:latin typeface="Poppins Light Bold"/>
                </a:rPr>
                <a:t>respectivo</a:t>
              </a:r>
              <a:r>
                <a:rPr lang="en-US" sz="2894" u="sng" dirty="0">
                  <a:solidFill>
                    <a:srgbClr val="1D617A"/>
                  </a:solidFill>
                  <a:latin typeface="Poppins Light Bold"/>
                </a:rPr>
                <a:t>.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074257"/>
              <a:ext cx="13818133" cy="661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41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144000" y="1016738"/>
            <a:ext cx="7196498" cy="192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4"/>
              </a:lnSpc>
            </a:pPr>
            <a:r>
              <a:rPr lang="en-US" sz="6821" spc="-204">
                <a:solidFill>
                  <a:srgbClr val="1D617A"/>
                </a:solidFill>
                <a:latin typeface="Poppins Bold Bold Italics"/>
              </a:rPr>
              <a:t>NEGATIVA DE COLABORACIÓN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30704" y="2968382"/>
            <a:ext cx="4871033" cy="57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0"/>
              </a:lnSpc>
            </a:pPr>
            <a:r>
              <a:rPr lang="en-US" sz="3600" spc="359">
                <a:solidFill>
                  <a:srgbClr val="61C2A2"/>
                </a:solidFill>
                <a:latin typeface="Poppins Light Bold"/>
              </a:rPr>
              <a:t>ART. 49 LTAIPEG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63434" y="3636690"/>
            <a:ext cx="7224566" cy="48163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332677">
            <a:off x="16113342" y="7579147"/>
            <a:ext cx="3120591" cy="3884316"/>
            <a:chOff x="0" y="0"/>
            <a:chExt cx="4160788" cy="5179088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86967" y="571476"/>
            <a:ext cx="10876467" cy="3065214"/>
            <a:chOff x="0" y="0"/>
            <a:chExt cx="14501957" cy="408695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3318999"/>
              <a:ext cx="14501957" cy="76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46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4501951" cy="2960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7"/>
                </a:lnSpc>
              </a:pPr>
              <a:r>
                <a:rPr lang="en-US" sz="7789" spc="-233">
                  <a:solidFill>
                    <a:srgbClr val="1D617A"/>
                  </a:solidFill>
                  <a:latin typeface="Poppins Bold Bold Italics"/>
                </a:rPr>
                <a:t>COMITÉ DE TRANSPARENCIA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54641" y="3106482"/>
            <a:ext cx="947513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Será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colegiado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y la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integración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debe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ser un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número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impar, no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podrán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depender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jerárquicamente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entre </a:t>
            </a:r>
            <a:r>
              <a:rPr lang="en-US" sz="30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sí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8280" y="5517584"/>
            <a:ext cx="8716037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Confirmar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modificar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o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revocar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las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determinaciones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que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en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materia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ampliación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plazo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clasificación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información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declaración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inexistencia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o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incompetencia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realicen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las personas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titulares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las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unidades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199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administrativas</a:t>
            </a:r>
            <a:r>
              <a:rPr lang="en-US" sz="2199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.</a:t>
            </a:r>
          </a:p>
          <a:p>
            <a:pPr algn="just">
              <a:lnSpc>
                <a:spcPts val="3079"/>
              </a:lnSpc>
            </a:pPr>
            <a:endParaRPr lang="en-US" sz="2199" dirty="0">
              <a:solidFill>
                <a:schemeClr val="accent5">
                  <a:lumMod val="75000"/>
                </a:schemeClr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58280" y="7370446"/>
            <a:ext cx="8716037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474984" lvl="1" indent="-237492" algn="just">
              <a:lnSpc>
                <a:spcPts val="3300"/>
              </a:lnSpc>
              <a:buFont typeface="Arial"/>
              <a:buChar char="•"/>
            </a:pP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Ordenar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a las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unidades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administrativas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que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generen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la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información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derivada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sus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facultades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competencias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y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funciones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o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en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su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caso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que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expongan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de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manera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fundada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y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motivada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las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razones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pos las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cuales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no se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ejercicieron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dichas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facultades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,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competencias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 o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funciones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Poppins Light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173953" y="3290498"/>
            <a:ext cx="15940094" cy="3706004"/>
            <a:chOff x="0" y="0"/>
            <a:chExt cx="21253458" cy="494133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21253458" cy="377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2"/>
                </a:lnSpc>
              </a:pPr>
              <a:r>
                <a:rPr lang="en-US" sz="6201" spc="-372">
                  <a:solidFill>
                    <a:srgbClr val="1D617A"/>
                  </a:solidFill>
                  <a:latin typeface="Poppins Bold"/>
                </a:rPr>
                <a:t>Generalidades de la Ley de Transparencia y Acceso a la Información para el Estado de Guanajuato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059151"/>
              <a:ext cx="20968668" cy="8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6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75792" y="7677546"/>
            <a:ext cx="3136416" cy="15807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7202" y="2715563"/>
            <a:ext cx="2847002" cy="1208244"/>
            <a:chOff x="0" y="0"/>
            <a:chExt cx="957606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61C2A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37202" y="6363193"/>
            <a:ext cx="2847002" cy="1208244"/>
            <a:chOff x="0" y="0"/>
            <a:chExt cx="957606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61C2A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399202" y="5595536"/>
            <a:ext cx="2847002" cy="1208244"/>
            <a:chOff x="0" y="0"/>
            <a:chExt cx="957606" cy="406400"/>
          </a:xfrm>
        </p:grpSpPr>
        <p:sp>
          <p:nvSpPr>
            <p:cNvPr id="7" name="Freeform 7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399202" y="2052724"/>
            <a:ext cx="2847002" cy="1208244"/>
            <a:chOff x="0" y="0"/>
            <a:chExt cx="957606" cy="406400"/>
          </a:xfrm>
        </p:grpSpPr>
        <p:sp>
          <p:nvSpPr>
            <p:cNvPr id="9" name="Freeform 9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78200" y="2656846"/>
            <a:ext cx="2847002" cy="1208244"/>
            <a:chOff x="0" y="0"/>
            <a:chExt cx="957606" cy="406400"/>
          </a:xfrm>
        </p:grpSpPr>
        <p:sp>
          <p:nvSpPr>
            <p:cNvPr id="11" name="Freeform 11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61C2A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64499" y="2052724"/>
            <a:ext cx="2847002" cy="1208244"/>
            <a:chOff x="0" y="0"/>
            <a:chExt cx="957606" cy="406400"/>
          </a:xfrm>
        </p:grpSpPr>
        <p:sp>
          <p:nvSpPr>
            <p:cNvPr id="13" name="Freeform 13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078200" y="6363193"/>
            <a:ext cx="2847002" cy="1208244"/>
            <a:chOff x="0" y="0"/>
            <a:chExt cx="957606" cy="406400"/>
          </a:xfrm>
        </p:grpSpPr>
        <p:sp>
          <p:nvSpPr>
            <p:cNvPr id="15" name="Freeform 15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61C2A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864499" y="5595536"/>
            <a:ext cx="2847002" cy="1208244"/>
            <a:chOff x="0" y="0"/>
            <a:chExt cx="957606" cy="406400"/>
          </a:xfrm>
        </p:grpSpPr>
        <p:sp>
          <p:nvSpPr>
            <p:cNvPr id="17" name="Freeform 17"/>
            <p:cNvSpPr/>
            <p:nvPr/>
          </p:nvSpPr>
          <p:spPr>
            <a:xfrm>
              <a:off x="17780" y="22860"/>
              <a:ext cx="932206" cy="360680"/>
            </a:xfrm>
            <a:custGeom>
              <a:avLst/>
              <a:gdLst/>
              <a:ahLst/>
              <a:cxnLst/>
              <a:rect l="l" t="t" r="r" b="b"/>
              <a:pathLst>
                <a:path w="932206" h="360680">
                  <a:moveTo>
                    <a:pt x="932206" y="180340"/>
                  </a:moveTo>
                  <a:cubicBezTo>
                    <a:pt x="932206" y="81280"/>
                    <a:pt x="852196" y="0"/>
                    <a:pt x="75186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51866" y="360680"/>
                  </a:lnTo>
                  <a:cubicBezTo>
                    <a:pt x="850926" y="360680"/>
                    <a:pt x="932206" y="279400"/>
                    <a:pt x="932206" y="180340"/>
                  </a:cubicBez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74744" y="2332687"/>
            <a:ext cx="4114800" cy="41148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776913" y="2655847"/>
            <a:ext cx="6638154" cy="2717083"/>
            <a:chOff x="0" y="-9525"/>
            <a:chExt cx="8850872" cy="362277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8824652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80">
                  <a:solidFill>
                    <a:srgbClr val="61C2A2"/>
                  </a:solidFill>
                  <a:latin typeface="Poppins Bold Italics"/>
                </a:rPr>
                <a:t>RECURSO DE REVISIÓN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6220" y="1798065"/>
              <a:ext cx="8824652" cy="1815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1"/>
                </a:lnSpc>
              </a:pP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Cuando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la persona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solicitante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no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esté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de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acuerdo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con la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respuesta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recibida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podrá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impugnar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dicha</a:t>
              </a:r>
              <a:r>
                <a:rPr lang="en-US" sz="2494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494" dirty="0" err="1">
                  <a:solidFill>
                    <a:srgbClr val="1D617A"/>
                  </a:solidFill>
                  <a:latin typeface="Poppins Light"/>
                </a:rPr>
                <a:t>respuesta</a:t>
              </a:r>
              <a:endParaRPr lang="en-US" sz="2494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52027" y="6447487"/>
            <a:ext cx="12822841" cy="2598599"/>
            <a:chOff x="0" y="0"/>
            <a:chExt cx="17097122" cy="3464798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17097122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799"/>
                </a:lnSpc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011535"/>
              <a:ext cx="17097122" cy="2429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41"/>
                </a:lnSpc>
              </a:pPr>
              <a:r>
                <a:rPr lang="en-US" sz="2494">
                  <a:solidFill>
                    <a:srgbClr val="1D617A"/>
                  </a:solidFill>
                  <a:latin typeface="Poppins Light"/>
                </a:rPr>
                <a:t>La persona solicitante podrá interponer, por sí misma o a través de su representante, de manera directa o por medios electrónicos, recurso de revisión ante el IACIP o ante la UT, dentro de los quince días hábiles siguientes a la fecha de la notificación de la respuesta o del vencimiento del plazo para su notificación.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73359"/>
            <a:ext cx="13863037" cy="1979364"/>
            <a:chOff x="0" y="0"/>
            <a:chExt cx="18484050" cy="263915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1871199"/>
              <a:ext cx="18484050" cy="76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46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6675"/>
              <a:ext cx="18484042" cy="151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7"/>
                </a:lnSpc>
              </a:pPr>
              <a:r>
                <a:rPr lang="en-US" sz="7789" spc="-233">
                  <a:solidFill>
                    <a:srgbClr val="1D617A"/>
                  </a:solidFill>
                  <a:latin typeface="Poppins Bold Bold Italics"/>
                </a:rPr>
                <a:t>MEDIOS DE IMPUGNACIÓN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52027" y="9046086"/>
            <a:ext cx="6618489" cy="943332"/>
            <a:chOff x="0" y="0"/>
            <a:chExt cx="8824652" cy="1257776"/>
          </a:xfrm>
        </p:grpSpPr>
        <p:sp>
          <p:nvSpPr>
            <p:cNvPr id="29" name="TextBox 29"/>
            <p:cNvSpPr txBox="1"/>
            <p:nvPr/>
          </p:nvSpPr>
          <p:spPr>
            <a:xfrm>
              <a:off x="0" y="0"/>
              <a:ext cx="8824652" cy="45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 spc="161">
                  <a:solidFill>
                    <a:srgbClr val="61C2A2"/>
                  </a:solidFill>
                  <a:latin typeface="Poppins Bold Italics"/>
                </a:rPr>
                <a:t>ART.141 LTAIPEG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668635"/>
              <a:ext cx="8824652" cy="5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1"/>
                </a:lnSpc>
              </a:pPr>
              <a:endParaRPr/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3982153" y="6140606"/>
            <a:ext cx="8539108" cy="3215171"/>
            <a:chOff x="0" y="0"/>
            <a:chExt cx="1079350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053950" cy="360680"/>
            </a:xfrm>
            <a:custGeom>
              <a:avLst/>
              <a:gdLst/>
              <a:ahLst/>
              <a:cxnLst/>
              <a:rect l="l" t="t" r="r" b="b"/>
              <a:pathLst>
                <a:path w="1053950" h="360680">
                  <a:moveTo>
                    <a:pt x="1053950" y="180340"/>
                  </a:moveTo>
                  <a:cubicBezTo>
                    <a:pt x="1053950" y="81280"/>
                    <a:pt x="973940" y="0"/>
                    <a:pt x="87361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873610" y="360680"/>
                  </a:lnTo>
                  <a:cubicBezTo>
                    <a:pt x="972670" y="360680"/>
                    <a:pt x="1053950" y="279400"/>
                    <a:pt x="1053950" y="180340"/>
                  </a:cubicBezTo>
                  <a:close/>
                </a:path>
              </a:pathLst>
            </a:custGeom>
            <a:solidFill>
              <a:srgbClr val="61C2A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-5070184" y="8113714"/>
            <a:ext cx="9198182" cy="3215171"/>
            <a:chOff x="0" y="0"/>
            <a:chExt cx="1162657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1137257" cy="360680"/>
            </a:xfrm>
            <a:custGeom>
              <a:avLst/>
              <a:gdLst/>
              <a:ahLst/>
              <a:cxnLst/>
              <a:rect l="l" t="t" r="r" b="b"/>
              <a:pathLst>
                <a:path w="1137257" h="360680">
                  <a:moveTo>
                    <a:pt x="1137257" y="180340"/>
                  </a:moveTo>
                  <a:cubicBezTo>
                    <a:pt x="1137257" y="81280"/>
                    <a:pt x="1057247" y="0"/>
                    <a:pt x="956917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956917" y="360680"/>
                  </a:lnTo>
                  <a:cubicBezTo>
                    <a:pt x="1055977" y="360680"/>
                    <a:pt x="1137257" y="279400"/>
                    <a:pt x="1137257" y="180340"/>
                  </a:cubicBez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15312" y="-1504683"/>
            <a:ext cx="3843686" cy="4784380"/>
            <a:chOff x="0" y="0"/>
            <a:chExt cx="5124915" cy="6379173"/>
          </a:xfrm>
        </p:grpSpPr>
        <p:grpSp>
          <p:nvGrpSpPr>
            <p:cNvPr id="7" name="Group 7"/>
            <p:cNvGrpSpPr/>
            <p:nvPr/>
          </p:nvGrpSpPr>
          <p:grpSpPr>
            <a:xfrm rot="-2700000">
              <a:off x="30767" y="2890461"/>
              <a:ext cx="4828738" cy="2087152"/>
              <a:chOff x="0" y="0"/>
              <a:chExt cx="940228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592263" y="1266173"/>
              <a:ext cx="4445805" cy="2087152"/>
              <a:chOff x="0" y="0"/>
              <a:chExt cx="865665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7733900" y="5590461"/>
            <a:ext cx="9525400" cy="3667839"/>
            <a:chOff x="0" y="0"/>
            <a:chExt cx="12700533" cy="489045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9525"/>
              <a:ext cx="12700533" cy="4054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0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137025"/>
              <a:ext cx="12700533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742754" y="717798"/>
            <a:ext cx="11301367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280">
                <a:solidFill>
                  <a:srgbClr val="1D617A"/>
                </a:solidFill>
                <a:latin typeface="Poppins Bold Italics"/>
              </a:rPr>
              <a:t>EFECTO DEL RECURSO DE REVISIÓN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78FA61-9C39-9DBC-AC03-3EAFA42FE993}"/>
              </a:ext>
            </a:extLst>
          </p:cNvPr>
          <p:cNvGrpSpPr/>
          <p:nvPr/>
        </p:nvGrpSpPr>
        <p:grpSpPr>
          <a:xfrm>
            <a:off x="2671476" y="1159626"/>
            <a:ext cx="13443921" cy="8686799"/>
            <a:chOff x="2351302" y="1327900"/>
            <a:chExt cx="11884916" cy="7816293"/>
          </a:xfrm>
        </p:grpSpPr>
        <p:sp>
          <p:nvSpPr>
            <p:cNvPr id="11" name="AutoShape 11"/>
            <p:cNvSpPr/>
            <p:nvPr/>
          </p:nvSpPr>
          <p:spPr>
            <a:xfrm rot="1625992">
              <a:off x="5865814" y="6521198"/>
              <a:ext cx="3051812" cy="0"/>
            </a:xfrm>
            <a:prstGeom prst="line">
              <a:avLst/>
            </a:prstGeom>
            <a:ln w="38100" cap="flat">
              <a:solidFill>
                <a:srgbClr val="00849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AutoShape 12"/>
            <p:cNvSpPr/>
            <p:nvPr/>
          </p:nvSpPr>
          <p:spPr>
            <a:xfrm rot="25871">
              <a:off x="6383390" y="5096495"/>
              <a:ext cx="2366603" cy="0"/>
            </a:xfrm>
            <a:prstGeom prst="line">
              <a:avLst/>
            </a:prstGeom>
            <a:ln w="38100" cap="flat">
              <a:solidFill>
                <a:srgbClr val="00849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AutoShape 13"/>
            <p:cNvSpPr/>
            <p:nvPr/>
          </p:nvSpPr>
          <p:spPr>
            <a:xfrm rot="-1247150">
              <a:off x="5946080" y="3545202"/>
              <a:ext cx="2888987" cy="0"/>
            </a:xfrm>
            <a:prstGeom prst="line">
              <a:avLst/>
            </a:prstGeom>
            <a:ln w="38100" cap="flat">
              <a:solidFill>
                <a:srgbClr val="00849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AutoShape 14"/>
            <p:cNvSpPr/>
            <p:nvPr/>
          </p:nvSpPr>
          <p:spPr>
            <a:xfrm rot="-1247150">
              <a:off x="5946080" y="3545202"/>
              <a:ext cx="2888987" cy="0"/>
            </a:xfrm>
            <a:prstGeom prst="line">
              <a:avLst/>
            </a:prstGeom>
            <a:ln w="38100" cap="flat">
              <a:solidFill>
                <a:srgbClr val="008496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351302" y="3051636"/>
              <a:ext cx="4183728" cy="418372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9CD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792"/>
                  </a:lnSpc>
                </a:pPr>
                <a:r>
                  <a:rPr lang="en-US" sz="3194" dirty="0">
                    <a:solidFill>
                      <a:srgbClr val="FFFFFF"/>
                    </a:solidFill>
                    <a:latin typeface="Poppins Light Bold"/>
                  </a:rPr>
                  <a:t>El </a:t>
                </a:r>
                <a:r>
                  <a:rPr lang="en-US" sz="3194" dirty="0" err="1">
                    <a:solidFill>
                      <a:srgbClr val="FFFFFF"/>
                    </a:solidFill>
                    <a:latin typeface="Poppins Light Bold"/>
                  </a:rPr>
                  <a:t>pleno</a:t>
                </a:r>
                <a:r>
                  <a:rPr lang="en-US" sz="3194" dirty="0">
                    <a:solidFill>
                      <a:srgbClr val="FFFFFF"/>
                    </a:solidFill>
                    <a:latin typeface="Poppins Light Bold"/>
                  </a:rPr>
                  <a:t> del IACIP </a:t>
                </a:r>
                <a:r>
                  <a:rPr lang="en-US" sz="3194" dirty="0" err="1">
                    <a:solidFill>
                      <a:srgbClr val="FFFFFF"/>
                    </a:solidFill>
                    <a:latin typeface="Poppins Light Bold"/>
                  </a:rPr>
                  <a:t>emite</a:t>
                </a:r>
                <a:r>
                  <a:rPr lang="en-US" sz="3194" dirty="0">
                    <a:solidFill>
                      <a:srgbClr val="FFFFFF"/>
                    </a:solidFill>
                    <a:latin typeface="Poppins Light Bold"/>
                  </a:rPr>
                  <a:t> </a:t>
                </a:r>
                <a:r>
                  <a:rPr lang="en-US" sz="3194" dirty="0" err="1">
                    <a:solidFill>
                      <a:srgbClr val="FFFFFF"/>
                    </a:solidFill>
                    <a:latin typeface="Poppins Light Bold"/>
                  </a:rPr>
                  <a:t>una</a:t>
                </a:r>
                <a:r>
                  <a:rPr lang="en-US" sz="3194" dirty="0">
                    <a:solidFill>
                      <a:srgbClr val="FFFFFF"/>
                    </a:solidFill>
                    <a:latin typeface="Poppins Light Bold"/>
                  </a:rPr>
                  <a:t> </a:t>
                </a:r>
                <a:r>
                  <a:rPr lang="en-US" sz="3194" dirty="0" err="1">
                    <a:solidFill>
                      <a:srgbClr val="FFFFFF"/>
                    </a:solidFill>
                    <a:latin typeface="Poppins Light Bold"/>
                  </a:rPr>
                  <a:t>resolución</a:t>
                </a:r>
                <a:endParaRPr lang="en-US" sz="3194" dirty="0">
                  <a:solidFill>
                    <a:srgbClr val="FFFFFF"/>
                  </a:solidFill>
                  <a:latin typeface="Poppins Light Bold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695746" y="1327900"/>
              <a:ext cx="5402617" cy="3375418"/>
              <a:chOff x="-11932" y="-328512"/>
              <a:chExt cx="1422912" cy="889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10980" cy="250953"/>
              </a:xfrm>
              <a:custGeom>
                <a:avLst/>
                <a:gdLst/>
                <a:ahLst/>
                <a:cxnLst/>
                <a:rect l="l" t="t" r="r" b="b"/>
                <a:pathLst>
                  <a:path w="1410980" h="250953">
                    <a:moveTo>
                      <a:pt x="73701" y="0"/>
                    </a:moveTo>
                    <a:lnTo>
                      <a:pt x="1337279" y="0"/>
                    </a:lnTo>
                    <a:cubicBezTo>
                      <a:pt x="1377983" y="0"/>
                      <a:pt x="1410980" y="32997"/>
                      <a:pt x="1410980" y="73701"/>
                    </a:cubicBezTo>
                    <a:lnTo>
                      <a:pt x="1410980" y="177252"/>
                    </a:lnTo>
                    <a:cubicBezTo>
                      <a:pt x="1410980" y="196799"/>
                      <a:pt x="1403215" y="215545"/>
                      <a:pt x="1389393" y="229366"/>
                    </a:cubicBezTo>
                    <a:cubicBezTo>
                      <a:pt x="1375572" y="243188"/>
                      <a:pt x="1356826" y="250953"/>
                      <a:pt x="1337279" y="250953"/>
                    </a:cubicBezTo>
                    <a:lnTo>
                      <a:pt x="73701" y="250953"/>
                    </a:lnTo>
                    <a:cubicBezTo>
                      <a:pt x="54154" y="250953"/>
                      <a:pt x="35408" y="243188"/>
                      <a:pt x="21586" y="229366"/>
                    </a:cubicBezTo>
                    <a:cubicBezTo>
                      <a:pt x="7765" y="215545"/>
                      <a:pt x="0" y="196799"/>
                      <a:pt x="0" y="177252"/>
                    </a:cubicBezTo>
                    <a:lnTo>
                      <a:pt x="0" y="73701"/>
                    </a:lnTo>
                    <a:cubicBezTo>
                      <a:pt x="0" y="54154"/>
                      <a:pt x="7765" y="35408"/>
                      <a:pt x="21586" y="21586"/>
                    </a:cubicBezTo>
                    <a:cubicBezTo>
                      <a:pt x="35408" y="7765"/>
                      <a:pt x="54154" y="0"/>
                      <a:pt x="73701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-11932" y="-328512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892"/>
                  </a:lnSpc>
                </a:pPr>
                <a:r>
                  <a:rPr lang="en-US" sz="2594" dirty="0" err="1">
                    <a:solidFill>
                      <a:srgbClr val="FEFEFE"/>
                    </a:solidFill>
                    <a:latin typeface="Poppins Light Bold"/>
                  </a:rPr>
                  <a:t>Desecha</a:t>
                </a:r>
                <a:endParaRPr lang="en-US" sz="2594" dirty="0">
                  <a:solidFill>
                    <a:srgbClr val="FEFEFE"/>
                  </a:solidFill>
                  <a:latin typeface="Poppins Light Bold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8741050" y="3477218"/>
              <a:ext cx="5357313" cy="3375418"/>
              <a:chOff x="0" y="-313380"/>
              <a:chExt cx="1410980" cy="889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410980" cy="250953"/>
              </a:xfrm>
              <a:custGeom>
                <a:avLst/>
                <a:gdLst/>
                <a:ahLst/>
                <a:cxnLst/>
                <a:rect l="l" t="t" r="r" b="b"/>
                <a:pathLst>
                  <a:path w="1410980" h="250953">
                    <a:moveTo>
                      <a:pt x="73701" y="0"/>
                    </a:moveTo>
                    <a:lnTo>
                      <a:pt x="1337279" y="0"/>
                    </a:lnTo>
                    <a:cubicBezTo>
                      <a:pt x="1377983" y="0"/>
                      <a:pt x="1410980" y="32997"/>
                      <a:pt x="1410980" y="73701"/>
                    </a:cubicBezTo>
                    <a:lnTo>
                      <a:pt x="1410980" y="177252"/>
                    </a:lnTo>
                    <a:cubicBezTo>
                      <a:pt x="1410980" y="196799"/>
                      <a:pt x="1403215" y="215545"/>
                      <a:pt x="1389393" y="229366"/>
                    </a:cubicBezTo>
                    <a:cubicBezTo>
                      <a:pt x="1375572" y="243188"/>
                      <a:pt x="1356826" y="250953"/>
                      <a:pt x="1337279" y="250953"/>
                    </a:cubicBezTo>
                    <a:lnTo>
                      <a:pt x="73701" y="250953"/>
                    </a:lnTo>
                    <a:cubicBezTo>
                      <a:pt x="54154" y="250953"/>
                      <a:pt x="35408" y="243188"/>
                      <a:pt x="21586" y="229366"/>
                    </a:cubicBezTo>
                    <a:cubicBezTo>
                      <a:pt x="7765" y="215545"/>
                      <a:pt x="0" y="196799"/>
                      <a:pt x="0" y="177252"/>
                    </a:cubicBezTo>
                    <a:lnTo>
                      <a:pt x="0" y="73701"/>
                    </a:lnTo>
                    <a:cubicBezTo>
                      <a:pt x="0" y="54154"/>
                      <a:pt x="7765" y="35408"/>
                      <a:pt x="21586" y="21586"/>
                    </a:cubicBezTo>
                    <a:cubicBezTo>
                      <a:pt x="35408" y="7765"/>
                      <a:pt x="54154" y="0"/>
                      <a:pt x="73701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1991" y="-313380"/>
                <a:ext cx="1350414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892"/>
                  </a:lnSpc>
                </a:pPr>
                <a:r>
                  <a:rPr lang="en-US" sz="2594" dirty="0" err="1">
                    <a:solidFill>
                      <a:srgbClr val="FEFEFE"/>
                    </a:solidFill>
                    <a:latin typeface="Poppins Light Bold"/>
                  </a:rPr>
                  <a:t>Confirma</a:t>
                </a:r>
                <a:r>
                  <a:rPr lang="en-US" sz="2594" dirty="0">
                    <a:solidFill>
                      <a:srgbClr val="FEFEFE"/>
                    </a:solidFill>
                    <a:latin typeface="Poppins Light Bold"/>
                  </a:rPr>
                  <a:t> la </a:t>
                </a:r>
                <a:r>
                  <a:rPr lang="en-US" sz="2594" dirty="0" err="1">
                    <a:solidFill>
                      <a:srgbClr val="FEFEFE"/>
                    </a:solidFill>
                    <a:latin typeface="Poppins Light Bold"/>
                  </a:rPr>
                  <a:t>respuesta</a:t>
                </a:r>
                <a:r>
                  <a:rPr lang="en-US" sz="2594" dirty="0">
                    <a:solidFill>
                      <a:srgbClr val="FEFEFE"/>
                    </a:solidFill>
                    <a:latin typeface="Poppins Light Bold"/>
                  </a:rPr>
                  <a:t> del SO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8787522" y="5768773"/>
              <a:ext cx="5448696" cy="3375420"/>
              <a:chOff x="0" y="-278872"/>
              <a:chExt cx="1435048" cy="889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10980" cy="305459"/>
              </a:xfrm>
              <a:custGeom>
                <a:avLst/>
                <a:gdLst/>
                <a:ahLst/>
                <a:cxnLst/>
                <a:rect l="l" t="t" r="r" b="b"/>
                <a:pathLst>
                  <a:path w="1410980" h="305459">
                    <a:moveTo>
                      <a:pt x="73701" y="0"/>
                    </a:moveTo>
                    <a:lnTo>
                      <a:pt x="1337279" y="0"/>
                    </a:lnTo>
                    <a:cubicBezTo>
                      <a:pt x="1377983" y="0"/>
                      <a:pt x="1410980" y="32997"/>
                      <a:pt x="1410980" y="73701"/>
                    </a:cubicBezTo>
                    <a:lnTo>
                      <a:pt x="1410980" y="231758"/>
                    </a:lnTo>
                    <a:cubicBezTo>
                      <a:pt x="1410980" y="251305"/>
                      <a:pt x="1403215" y="270051"/>
                      <a:pt x="1389393" y="283872"/>
                    </a:cubicBezTo>
                    <a:cubicBezTo>
                      <a:pt x="1375572" y="297694"/>
                      <a:pt x="1356826" y="305459"/>
                      <a:pt x="1337279" y="305459"/>
                    </a:cubicBezTo>
                    <a:lnTo>
                      <a:pt x="73701" y="305459"/>
                    </a:lnTo>
                    <a:cubicBezTo>
                      <a:pt x="54154" y="305459"/>
                      <a:pt x="35408" y="297694"/>
                      <a:pt x="21586" y="283872"/>
                    </a:cubicBezTo>
                    <a:cubicBezTo>
                      <a:pt x="7765" y="270051"/>
                      <a:pt x="0" y="251305"/>
                      <a:pt x="0" y="231758"/>
                    </a:cubicBezTo>
                    <a:lnTo>
                      <a:pt x="0" y="73701"/>
                    </a:lnTo>
                    <a:cubicBezTo>
                      <a:pt x="0" y="54154"/>
                      <a:pt x="7765" y="35408"/>
                      <a:pt x="21586" y="21586"/>
                    </a:cubicBezTo>
                    <a:cubicBezTo>
                      <a:pt x="35408" y="7765"/>
                      <a:pt x="54154" y="0"/>
                      <a:pt x="73701" y="0"/>
                    </a:cubicBezTo>
                    <a:close/>
                  </a:path>
                </a:pathLst>
              </a:custGeom>
              <a:solidFill>
                <a:srgbClr val="00849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24068" y="-278872"/>
                <a:ext cx="141098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892"/>
                  </a:lnSpc>
                </a:pPr>
                <a:r>
                  <a:rPr lang="en-US" sz="2594" dirty="0" err="1">
                    <a:solidFill>
                      <a:srgbClr val="FEFEFE"/>
                    </a:solidFill>
                    <a:latin typeface="Poppins Light Bold"/>
                  </a:rPr>
                  <a:t>Revoca</a:t>
                </a:r>
                <a:r>
                  <a:rPr lang="en-US" sz="2594" dirty="0">
                    <a:solidFill>
                      <a:srgbClr val="FEFEFE"/>
                    </a:solidFill>
                    <a:latin typeface="Poppins Light Bold"/>
                  </a:rPr>
                  <a:t> o </a:t>
                </a:r>
                <a:r>
                  <a:rPr lang="en-US" sz="2594" dirty="0" err="1">
                    <a:solidFill>
                      <a:srgbClr val="FEFEFE"/>
                    </a:solidFill>
                    <a:latin typeface="Poppins Light Bold"/>
                  </a:rPr>
                  <a:t>modifica</a:t>
                </a:r>
                <a:r>
                  <a:rPr lang="en-US" sz="2594" dirty="0">
                    <a:solidFill>
                      <a:srgbClr val="FEFEFE"/>
                    </a:solidFill>
                    <a:latin typeface="Poppins Light Bold"/>
                  </a:rPr>
                  <a:t> la </a:t>
                </a:r>
                <a:r>
                  <a:rPr lang="en-US" sz="2594" dirty="0" err="1">
                    <a:solidFill>
                      <a:srgbClr val="FEFEFE"/>
                    </a:solidFill>
                    <a:latin typeface="Poppins Light Bold"/>
                  </a:rPr>
                  <a:t>respuesta</a:t>
                </a:r>
                <a:r>
                  <a:rPr lang="en-US" sz="2594" dirty="0">
                    <a:solidFill>
                      <a:srgbClr val="FEFEFE"/>
                    </a:solidFill>
                    <a:latin typeface="Poppins Light Bold"/>
                  </a:rPr>
                  <a:t> del SO</a:t>
                </a: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2838223" y="3145592"/>
            <a:ext cx="12611553" cy="3407966"/>
            <a:chOff x="0" y="0"/>
            <a:chExt cx="16815405" cy="4543954"/>
          </a:xfrm>
        </p:grpSpPr>
        <p:sp>
          <p:nvSpPr>
            <p:cNvPr id="8" name="TextBox 8"/>
            <p:cNvSpPr txBox="1"/>
            <p:nvPr/>
          </p:nvSpPr>
          <p:spPr>
            <a:xfrm>
              <a:off x="8" y="95250"/>
              <a:ext cx="16815397" cy="363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60"/>
                </a:lnSpc>
              </a:pPr>
              <a:r>
                <a:rPr lang="en-US" sz="9600" spc="-288" dirty="0">
                  <a:solidFill>
                    <a:srgbClr val="DBEFE1"/>
                  </a:solidFill>
                  <a:latin typeface="Poppins Bold Bold Italics"/>
                </a:rPr>
                <a:t>OBLIGACIONES DE TRANSPARENCIA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790527"/>
              <a:ext cx="16815405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296945" y="-267820"/>
            <a:ext cx="17694111" cy="7175996"/>
            <a:chOff x="0" y="0"/>
            <a:chExt cx="23592148" cy="9567995"/>
          </a:xfrm>
        </p:grpSpPr>
        <p:sp>
          <p:nvSpPr>
            <p:cNvPr id="8" name="TextBox 8"/>
            <p:cNvSpPr txBox="1"/>
            <p:nvPr/>
          </p:nvSpPr>
          <p:spPr>
            <a:xfrm>
              <a:off x="0" y="1881320"/>
              <a:ext cx="23592148" cy="3546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9"/>
                </a:lnSpc>
              </a:pPr>
              <a:r>
                <a:rPr lang="en-US" sz="4399" spc="307">
                  <a:solidFill>
                    <a:srgbClr val="61C2A2"/>
                  </a:solidFill>
                  <a:latin typeface="Poppins Bold Italics"/>
                </a:rPr>
                <a:t>OBLIGACIONES DE TRANSPARENCIA</a:t>
              </a:r>
            </a:p>
            <a:p>
              <a:pPr algn="ctr">
                <a:lnSpc>
                  <a:spcPts val="5279"/>
                </a:lnSpc>
              </a:pPr>
              <a:endParaRPr lang="en-US" sz="4399" spc="307">
                <a:solidFill>
                  <a:srgbClr val="61C2A2"/>
                </a:solidFill>
                <a:latin typeface="Poppins Bold Italics"/>
              </a:endParaRPr>
            </a:p>
            <a:p>
              <a:pPr algn="ctr">
                <a:lnSpc>
                  <a:spcPts val="5279"/>
                </a:lnSpc>
              </a:pPr>
              <a:endParaRPr lang="en-US" sz="4399" spc="307">
                <a:solidFill>
                  <a:srgbClr val="61C2A2"/>
                </a:solidFill>
                <a:latin typeface="Poppins Bold Italics"/>
              </a:endParaRPr>
            </a:p>
            <a:p>
              <a:pPr algn="ctr">
                <a:lnSpc>
                  <a:spcPts val="5279"/>
                </a:lnSpc>
              </a:pPr>
              <a:endParaRPr lang="en-US" sz="4399" spc="307">
                <a:solidFill>
                  <a:srgbClr val="61C2A2"/>
                </a:solidFill>
                <a:latin typeface="Poppins Bold Itali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72525" y="5815145"/>
              <a:ext cx="20247097" cy="375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Los sujetos obligados de manera proactiva deberán poner a disposición de la sociedad y mantener actualizada, en los respectivos medios electrónicos, de acuerdo a sus facultades, atribuciones, funciones u objeto social, según corresponda, la información, por lo menos, de los temas, documentos y políticas que a continuación se señalan: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" y="66675"/>
              <a:ext cx="23592140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296945" y="1996796"/>
            <a:ext cx="17694111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 Light"/>
              </a:rPr>
              <a:t>ART. 26 LTAIPEG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5960902" y="1849935"/>
            <a:ext cx="10232000" cy="1715892"/>
            <a:chOff x="0" y="0"/>
            <a:chExt cx="242339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2397995" cy="360680"/>
            </a:xfrm>
            <a:custGeom>
              <a:avLst/>
              <a:gdLst/>
              <a:ahLst/>
              <a:cxnLst/>
              <a:rect l="l" t="t" r="r" b="b"/>
              <a:pathLst>
                <a:path w="2397995" h="360680">
                  <a:moveTo>
                    <a:pt x="2397995" y="180340"/>
                  </a:moveTo>
                  <a:cubicBezTo>
                    <a:pt x="2397995" y="81280"/>
                    <a:pt x="2317985" y="0"/>
                    <a:pt x="221765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655" y="360680"/>
                  </a:lnTo>
                  <a:cubicBezTo>
                    <a:pt x="2316715" y="360680"/>
                    <a:pt x="2397995" y="279400"/>
                    <a:pt x="2397995" y="180340"/>
                  </a:cubicBezTo>
                  <a:close/>
                </a:path>
              </a:pathLst>
            </a:custGeom>
            <a:solidFill>
              <a:srgbClr val="61C2A2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1942819" y="6873865"/>
            <a:ext cx="10231173" cy="1715892"/>
            <a:chOff x="0" y="0"/>
            <a:chExt cx="2423199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2397799" cy="360680"/>
            </a:xfrm>
            <a:custGeom>
              <a:avLst/>
              <a:gdLst/>
              <a:ahLst/>
              <a:cxnLst/>
              <a:rect l="l" t="t" r="r" b="b"/>
              <a:pathLst>
                <a:path w="2397799" h="360680">
                  <a:moveTo>
                    <a:pt x="2397799" y="180340"/>
                  </a:moveTo>
                  <a:cubicBezTo>
                    <a:pt x="2397799" y="81280"/>
                    <a:pt x="2317789" y="0"/>
                    <a:pt x="2217459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459" y="360680"/>
                  </a:lnTo>
                  <a:cubicBezTo>
                    <a:pt x="2316519" y="360680"/>
                    <a:pt x="2397799" y="279400"/>
                    <a:pt x="2397799" y="180340"/>
                  </a:cubicBezTo>
                  <a:close/>
                </a:path>
              </a:pathLst>
            </a:custGeom>
            <a:solidFill>
              <a:srgbClr val="1D617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8200" y="1382911"/>
            <a:ext cx="6858400" cy="2420243"/>
            <a:chOff x="0" y="0"/>
            <a:chExt cx="9144533" cy="3226991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9144533" cy="161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spc="280">
                  <a:solidFill>
                    <a:srgbClr val="61C2A2"/>
                  </a:solidFill>
                  <a:latin typeface="Poppins Bold Italics"/>
                </a:rPr>
                <a:t>OBLIGACIONES COMUNES (50)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09254"/>
              <a:ext cx="9144533" cy="1393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1"/>
                </a:lnSpc>
              </a:pPr>
              <a:r>
                <a:rPr lang="en-US" sz="2894">
                  <a:solidFill>
                    <a:srgbClr val="1D617A"/>
                  </a:solidFill>
                  <a:latin typeface="Poppins Light"/>
                </a:rPr>
                <a:t>Art. 26 LTAIPEG</a:t>
              </a:r>
            </a:p>
            <a:p>
              <a:pPr algn="ctr">
                <a:lnSpc>
                  <a:spcPts val="4341"/>
                </a:lnSpc>
              </a:pPr>
              <a:r>
                <a:rPr lang="en-US" sz="2894">
                  <a:solidFill>
                    <a:srgbClr val="1D617A"/>
                  </a:solidFill>
                  <a:latin typeface="Poppins Light"/>
                </a:rPr>
                <a:t>Art. 70 LGTAIP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15200" y="6419552"/>
            <a:ext cx="6858400" cy="1915517"/>
            <a:chOff x="0" y="-9525"/>
            <a:chExt cx="9144533" cy="255402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9144533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spc="280" dirty="0">
                  <a:solidFill>
                    <a:srgbClr val="61C2A2"/>
                  </a:solidFill>
                  <a:latin typeface="Poppins Bold Italics"/>
                </a:rPr>
                <a:t>OBLIGACIONES ESPECÍFICAS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809254"/>
              <a:ext cx="91445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1"/>
                </a:lnSpc>
              </a:pPr>
              <a:endParaRPr lang="en-US" sz="2894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3351" y="6245186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1633145" y="263511"/>
            <a:ext cx="15021707" cy="79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5621" spc="-168" dirty="0">
                <a:solidFill>
                  <a:srgbClr val="1D617A"/>
                </a:solidFill>
                <a:latin typeface="Poppins Bold Bold Italics"/>
              </a:rPr>
              <a:t>OBLIGACIONES ESPECÍFICAS 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graphicFrame>
        <p:nvGraphicFramePr>
          <p:cNvPr id="39" name="Tabla 3">
            <a:extLst>
              <a:ext uri="{FF2B5EF4-FFF2-40B4-BE49-F238E27FC236}">
                <a16:creationId xmlns:a16="http://schemas.microsoft.com/office/drawing/2014/main" id="{FE204313-B93E-3AB4-83CB-E383EA252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98519"/>
              </p:ext>
            </p:extLst>
          </p:nvPr>
        </p:nvGraphicFramePr>
        <p:xfrm>
          <a:off x="4161822" y="1828320"/>
          <a:ext cx="9964352" cy="6630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23649">
                  <a:extLst>
                    <a:ext uri="{9D8B030D-6E8A-4147-A177-3AD203B41FA5}">
                      <a16:colId xmlns:a16="http://schemas.microsoft.com/office/drawing/2014/main" val="865927851"/>
                    </a:ext>
                  </a:extLst>
                </a:gridCol>
                <a:gridCol w="1590591">
                  <a:extLst>
                    <a:ext uri="{9D8B030D-6E8A-4147-A177-3AD203B41FA5}">
                      <a16:colId xmlns:a16="http://schemas.microsoft.com/office/drawing/2014/main" val="3238734389"/>
                    </a:ext>
                  </a:extLst>
                </a:gridCol>
                <a:gridCol w="2050112">
                  <a:extLst>
                    <a:ext uri="{9D8B030D-6E8A-4147-A177-3AD203B41FA5}">
                      <a16:colId xmlns:a16="http://schemas.microsoft.com/office/drawing/2014/main" val="3171777677"/>
                    </a:ext>
                  </a:extLst>
                </a:gridCol>
              </a:tblGrid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Sujeto obligado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LGTAIP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LTAIPEG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241260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Poder Ejecutivo y Ayuntamientos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Art.71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8154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Poder Legislativo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96012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Poder Judicial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71844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Organismos autónomos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138673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Universidad de Guanajuato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55013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Partidos políticos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52929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Fideicomisos y fondos públicos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31155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Autoridades en materia laboral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22509"/>
                  </a:ext>
                </a:extLst>
              </a:tr>
              <a:tr h="663036">
                <a:tc>
                  <a:txBody>
                    <a:bodyPr/>
                    <a:lstStyle/>
                    <a:p>
                      <a:r>
                        <a:rPr lang="es-MX" sz="2400" b="0" dirty="0"/>
                        <a:t>Sindicatos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79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/>
                        <a:t>Art. 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1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4950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3351" y="6245186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854952" y="1028700"/>
            <a:ext cx="4108382" cy="4807807"/>
            <a:chOff x="0" y="0"/>
            <a:chExt cx="5477842" cy="6410410"/>
          </a:xfrm>
        </p:grpSpPr>
        <p:grpSp>
          <p:nvGrpSpPr>
            <p:cNvPr id="8" name="Group 8"/>
            <p:cNvGrpSpPr/>
            <p:nvPr/>
          </p:nvGrpSpPr>
          <p:grpSpPr>
            <a:xfrm>
              <a:off x="941740" y="0"/>
              <a:ext cx="3594362" cy="3594362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183753"/>
              <a:ext cx="5477842" cy="2226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4"/>
                </a:lnSpc>
              </a:pPr>
              <a:r>
                <a:rPr lang="en-US" sz="3043">
                  <a:solidFill>
                    <a:srgbClr val="1D617A"/>
                  </a:solidFill>
                  <a:latin typeface="Poppins Light"/>
                </a:rPr>
                <a:t>Formatos preestablecidos por el SNT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82361" y="2761042"/>
            <a:ext cx="4123278" cy="4233783"/>
            <a:chOff x="0" y="0"/>
            <a:chExt cx="5497704" cy="5645043"/>
          </a:xfrm>
        </p:grpSpPr>
        <p:grpSp>
          <p:nvGrpSpPr>
            <p:cNvPr id="12" name="Group 12"/>
            <p:cNvGrpSpPr/>
            <p:nvPr/>
          </p:nvGrpSpPr>
          <p:grpSpPr>
            <a:xfrm>
              <a:off x="945155" y="0"/>
              <a:ext cx="3607395" cy="360739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4208793"/>
              <a:ext cx="5497704" cy="143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6"/>
                </a:lnSpc>
              </a:pPr>
              <a:r>
                <a:rPr lang="en-US" sz="2991">
                  <a:solidFill>
                    <a:srgbClr val="1D617A"/>
                  </a:solidFill>
                  <a:latin typeface="Poppins Light"/>
                </a:rPr>
                <a:t>Plataforma Nacional de Transparencia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3000884" y="3702649"/>
            <a:ext cx="4258416" cy="6584351"/>
            <a:chOff x="0" y="0"/>
            <a:chExt cx="5677888" cy="8779134"/>
          </a:xfrm>
        </p:grpSpPr>
        <p:grpSp>
          <p:nvGrpSpPr>
            <p:cNvPr id="21" name="Group 21"/>
            <p:cNvGrpSpPr/>
            <p:nvPr/>
          </p:nvGrpSpPr>
          <p:grpSpPr>
            <a:xfrm>
              <a:off x="976132" y="0"/>
              <a:ext cx="3725625" cy="372562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4349543"/>
              <a:ext cx="5677888" cy="442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6"/>
                </a:lnSpc>
              </a:pPr>
              <a:r>
                <a:rPr lang="en-US" sz="2990">
                  <a:solidFill>
                    <a:srgbClr val="1D617A"/>
                  </a:solidFill>
                  <a:latin typeface="Poppins Light"/>
                </a:rPr>
                <a:t>Lineamientos Generales para la Publicación, Homologación y Estandarización de la Información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55986" y="1528645"/>
            <a:ext cx="1306314" cy="157559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04070" y="4247583"/>
            <a:ext cx="1252044" cy="17918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21525" y="3214066"/>
            <a:ext cx="2798247" cy="20331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5091" y="-1554606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838" y="2085311"/>
            <a:ext cx="8101162" cy="61163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50000" r="11066" b="11745"/>
          <a:stretch>
            <a:fillRect/>
          </a:stretch>
        </p:blipFill>
        <p:spPr>
          <a:xfrm>
            <a:off x="2289811" y="2315048"/>
            <a:ext cx="5337201" cy="340262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448400" y="1829048"/>
            <a:ext cx="7810900" cy="6628904"/>
            <a:chOff x="0" y="0"/>
            <a:chExt cx="10414533" cy="8838539"/>
          </a:xfrm>
        </p:grpSpPr>
        <p:sp>
          <p:nvSpPr>
            <p:cNvPr id="10" name="TextBox 10"/>
            <p:cNvSpPr txBox="1"/>
            <p:nvPr/>
          </p:nvSpPr>
          <p:spPr>
            <a:xfrm>
              <a:off x="25400" y="1862270"/>
              <a:ext cx="10389133" cy="161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spc="280">
                  <a:solidFill>
                    <a:srgbClr val="61C2A2"/>
                  </a:solidFill>
                  <a:latin typeface="Poppins Bold Italics"/>
                </a:rPr>
                <a:t>ATRIBUCIÓN DE VIGILANCIA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5400" y="3647414"/>
              <a:ext cx="10389133" cy="519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99"/>
                </a:lnSpc>
              </a:pPr>
              <a:r>
                <a:rPr lang="en-US" sz="2999">
                  <a:solidFill>
                    <a:srgbClr val="1D617A"/>
                  </a:solidFill>
                  <a:latin typeface="Poppins Light"/>
                </a:rPr>
                <a:t>El Instituto vigilará que las obligaciones de transparencia que publiquen los sujetos obligados cumplan con las disposiciones de transparencia en los términos de la LTAIPEG y los Lineamientos que emita el SNT. </a:t>
              </a:r>
            </a:p>
            <a:p>
              <a:pPr algn="just">
                <a:lnSpc>
                  <a:spcPts val="4500"/>
                </a:lnSpc>
              </a:pPr>
              <a:endParaRPr lang="en-US" sz="2999">
                <a:solidFill>
                  <a:srgbClr val="1D617A"/>
                </a:solidFill>
                <a:latin typeface="Poppi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6675"/>
              <a:ext cx="10414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spc="-240">
                  <a:solidFill>
                    <a:srgbClr val="1D617A"/>
                  </a:solidFill>
                  <a:latin typeface="Poppins Bold Bold Italics"/>
                </a:rPr>
                <a:t>VERIFICACIÓN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252212" y="3949683"/>
            <a:ext cx="2157293" cy="41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Poppins Light"/>
              </a:rPr>
              <a:t>Art. 103 LTAIPEG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6" r="16686"/>
          <a:stretch>
            <a:fillRect/>
          </a:stretch>
        </p:blipFill>
        <p:spPr>
          <a:xfrm>
            <a:off x="11448958" y="2238375"/>
            <a:ext cx="5810342" cy="58102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6754969"/>
            <a:ext cx="3841488" cy="4549463"/>
            <a:chOff x="0" y="0"/>
            <a:chExt cx="5121985" cy="606595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16113342" y="-432445"/>
            <a:ext cx="3120591" cy="3884316"/>
            <a:chOff x="0" y="0"/>
            <a:chExt cx="4160788" cy="51790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28700" y="3351411"/>
            <a:ext cx="9525400" cy="3584178"/>
            <a:chOff x="0" y="0"/>
            <a:chExt cx="12700533" cy="477890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890845"/>
              <a:ext cx="12700533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6"/>
                </a:lnSpc>
              </a:pPr>
              <a:r>
                <a:rPr lang="en-US" sz="2389" spc="167">
                  <a:solidFill>
                    <a:srgbClr val="61C2A2"/>
                  </a:solidFill>
                  <a:latin typeface="Poppins Bold"/>
                </a:rPr>
                <a:t>ART. 111 LTAIPEG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550054"/>
              <a:ext cx="12700533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Cualquier persona podrá denunciar ante el Instituto la falta de publicación de las obligacoines de transparencia previstas en  la ley.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6320"/>
              <a:ext cx="12700528" cy="151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7"/>
                </a:lnSpc>
              </a:pPr>
              <a:r>
                <a:rPr lang="en-US" sz="7789" spc="-233">
                  <a:solidFill>
                    <a:srgbClr val="1D617A"/>
                  </a:solidFill>
                  <a:latin typeface="Poppins Bold Bold Italics"/>
                </a:rPr>
                <a:t>DENUNCIA 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3351" y="6245186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3330743" y="4087327"/>
            <a:ext cx="3048400" cy="3392091"/>
            <a:chOff x="0" y="0"/>
            <a:chExt cx="4064533" cy="4522788"/>
          </a:xfrm>
        </p:grpSpPr>
        <p:grpSp>
          <p:nvGrpSpPr>
            <p:cNvPr id="8" name="Group 8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3079750"/>
              <a:ext cx="4064533" cy="1443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Presentación de la denuncia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01918" y="4087327"/>
            <a:ext cx="3048400" cy="5079802"/>
            <a:chOff x="0" y="0"/>
            <a:chExt cx="4064533" cy="6773069"/>
          </a:xfrm>
        </p:grpSpPr>
        <p:grpSp>
          <p:nvGrpSpPr>
            <p:cNvPr id="12" name="Group 12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3079750"/>
              <a:ext cx="4064533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Solicitud por parte del Pleno del IACIP de un informe al sujeto obligado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0406409" y="4087327"/>
            <a:ext cx="3048400" cy="3392091"/>
            <a:chOff x="0" y="0"/>
            <a:chExt cx="4064533" cy="4522788"/>
          </a:xfrm>
        </p:grpSpPr>
        <p:grpSp>
          <p:nvGrpSpPr>
            <p:cNvPr id="21" name="Group 21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3079750"/>
              <a:ext cx="4064533" cy="1443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Resolución de la denuncia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044979" y="4087327"/>
            <a:ext cx="3048400" cy="3392091"/>
            <a:chOff x="0" y="0"/>
            <a:chExt cx="4064533" cy="4522788"/>
          </a:xfrm>
        </p:grpSpPr>
        <p:grpSp>
          <p:nvGrpSpPr>
            <p:cNvPr id="25" name="Group 25"/>
            <p:cNvGrpSpPr/>
            <p:nvPr/>
          </p:nvGrpSpPr>
          <p:grpSpPr>
            <a:xfrm>
              <a:off x="698767" y="0"/>
              <a:ext cx="2667000" cy="2667000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3079750"/>
              <a:ext cx="4064533" cy="1443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Ejecución de la resolución 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92447" y="4434843"/>
            <a:ext cx="1124993" cy="141731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11111" y="4528493"/>
            <a:ext cx="1230014" cy="123001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94531" y="4488364"/>
            <a:ext cx="1272155" cy="131027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84126" y="4388400"/>
            <a:ext cx="1370107" cy="1370107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402094" y="290280"/>
            <a:ext cx="15021707" cy="79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5621" spc="-168">
                <a:solidFill>
                  <a:srgbClr val="1D617A"/>
                </a:solidFill>
                <a:latin typeface="Poppins Bold Bold Italics"/>
              </a:rPr>
              <a:t>ETAPAS DEL PROCEDIMIENTO DE DENUNCIA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262991" y="9438582"/>
            <a:ext cx="1877973" cy="35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D617A"/>
                </a:solidFill>
                <a:latin typeface="Poppins Light"/>
              </a:rPr>
              <a:t>3 días hábiles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07922" y="7671044"/>
            <a:ext cx="2045375" cy="35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D617A"/>
                </a:solidFill>
                <a:latin typeface="Poppins Light"/>
              </a:rPr>
              <a:t>20 días hábiles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584890" y="7671044"/>
            <a:ext cx="1968579" cy="35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1D617A"/>
                </a:solidFill>
                <a:latin typeface="Poppins Light"/>
              </a:rPr>
              <a:t>15 días hábiles 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2845010" y="2322364"/>
            <a:ext cx="12597980" cy="4504531"/>
            <a:chOff x="0" y="0"/>
            <a:chExt cx="16797306" cy="6006042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6797306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90816" y="3062817"/>
              <a:ext cx="14415673" cy="294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Conocer de manera general las disposiciones en materia de acceso a la información y de transparencia contenidas en la Ley vigente para su correcto cumplimiento.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" y="66675"/>
              <a:ext cx="16797301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spc="-240">
                  <a:solidFill>
                    <a:srgbClr val="1D617A"/>
                  </a:solidFill>
                  <a:latin typeface="Poppins Bold Bold Italics"/>
                </a:rPr>
                <a:t>OBJETIVO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027909" y="3484346"/>
            <a:ext cx="6462782" cy="7822414"/>
            <a:chOff x="0" y="0"/>
            <a:chExt cx="8617043" cy="104298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-1384238" y="-512667"/>
            <a:ext cx="4023820" cy="4829309"/>
            <a:chOff x="0" y="0"/>
            <a:chExt cx="5365094" cy="643907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30644" y="1589919"/>
              <a:ext cx="5256176" cy="1832885"/>
              <a:chOff x="0" y="0"/>
              <a:chExt cx="1165436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-119891" y="3020705"/>
              <a:ext cx="5243645" cy="1832885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836118" y="2452070"/>
            <a:ext cx="15279447" cy="536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sz="3099">
                <a:solidFill>
                  <a:srgbClr val="DBEFE1"/>
                </a:solidFill>
                <a:latin typeface="Poppins Light"/>
              </a:rPr>
              <a:t>El Pleno del Instituto, podrá cumplimentar sus resoluciones imponiendo al Sujeto obligado, las siguientes medidas de apremio:</a:t>
            </a:r>
          </a:p>
          <a:p>
            <a:pPr algn="ctr">
              <a:lnSpc>
                <a:spcPts val="4649"/>
              </a:lnSpc>
            </a:pPr>
            <a:endParaRPr lang="en-US" sz="3099">
              <a:solidFill>
                <a:srgbClr val="DBEFE1"/>
              </a:solidFill>
              <a:latin typeface="Poppins Light"/>
            </a:endParaRPr>
          </a:p>
          <a:p>
            <a:pPr algn="ctr">
              <a:lnSpc>
                <a:spcPts val="4649"/>
              </a:lnSpc>
            </a:pPr>
            <a:r>
              <a:rPr lang="en-US" sz="3099">
                <a:solidFill>
                  <a:srgbClr val="DBEFE1"/>
                </a:solidFill>
                <a:latin typeface="Poppins Light"/>
              </a:rPr>
              <a:t>I.Amonestación pública, o</a:t>
            </a:r>
          </a:p>
          <a:p>
            <a:pPr algn="ctr">
              <a:lnSpc>
                <a:spcPts val="4649"/>
              </a:lnSpc>
            </a:pPr>
            <a:r>
              <a:rPr lang="en-US" sz="3099">
                <a:solidFill>
                  <a:srgbClr val="DBEFE1"/>
                </a:solidFill>
                <a:latin typeface="Poppins Light"/>
              </a:rPr>
              <a:t>II.Multa, de ciento cincuenta hasta mil quinientas veces la Unidad de Medida y Actualización (UMA). </a:t>
            </a:r>
          </a:p>
          <a:p>
            <a:pPr>
              <a:lnSpc>
                <a:spcPts val="4499"/>
              </a:lnSpc>
            </a:pPr>
            <a:r>
              <a:rPr lang="en-US" sz="2999">
                <a:solidFill>
                  <a:srgbClr val="DBEFE1"/>
                </a:solidFill>
                <a:latin typeface="Poppins Light"/>
              </a:rPr>
              <a:t> </a:t>
            </a:r>
          </a:p>
          <a:p>
            <a:pPr algn="ctr">
              <a:lnSpc>
                <a:spcPts val="6149"/>
              </a:lnSpc>
            </a:pPr>
            <a:r>
              <a:rPr lang="en-US" sz="4099">
                <a:solidFill>
                  <a:srgbClr val="FFFFFF"/>
                </a:solidFill>
                <a:latin typeface="Poppins Light Bold"/>
              </a:rPr>
              <a:t>$15,561.00 a $155,610.00</a:t>
            </a:r>
          </a:p>
          <a:p>
            <a:pPr algn="ctr">
              <a:lnSpc>
                <a:spcPts val="4500"/>
              </a:lnSpc>
            </a:pPr>
            <a:endParaRPr lang="en-US" sz="4099">
              <a:solidFill>
                <a:srgbClr val="FFFFFF"/>
              </a:solidFill>
              <a:latin typeface="Poppins Ligh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45587" y="227891"/>
            <a:ext cx="10660508" cy="109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51"/>
              </a:lnSpc>
            </a:pPr>
            <a:r>
              <a:rPr lang="en-US" sz="7683" spc="-230">
                <a:solidFill>
                  <a:srgbClr val="DBEFE1"/>
                </a:solidFill>
                <a:latin typeface="Poppins Bold Bold Italics"/>
              </a:rPr>
              <a:t>MEDIDAS DE APREMIO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0900" y="8953500"/>
            <a:ext cx="667762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2500">
                <a:solidFill>
                  <a:srgbClr val="DBEFE1"/>
                </a:solidFill>
                <a:latin typeface="Poppins Light"/>
              </a:rPr>
              <a:t>Valor de la UMA 2023 $103.74. Fuente: INEGI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13141" y="-215701"/>
            <a:ext cx="9525400" cy="2488803"/>
            <a:chOff x="0" y="0"/>
            <a:chExt cx="12700533" cy="331840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890845"/>
              <a:ext cx="12700533" cy="54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6"/>
                </a:lnSpc>
              </a:pPr>
              <a:r>
                <a:rPr lang="en-US" sz="2689" spc="188">
                  <a:solidFill>
                    <a:srgbClr val="61C2A2"/>
                  </a:solidFill>
                  <a:latin typeface="Poppins Bold"/>
                </a:rPr>
                <a:t>ART. 189 LTAIPEG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613554"/>
              <a:ext cx="127005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6320"/>
              <a:ext cx="12700528" cy="151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7"/>
                </a:lnSpc>
              </a:pPr>
              <a:r>
                <a:rPr lang="en-US" sz="7789" spc="-233">
                  <a:solidFill>
                    <a:srgbClr val="1D617A"/>
                  </a:solidFill>
                  <a:latin typeface="Poppins Bold Bold Italics"/>
                </a:rPr>
                <a:t> 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6" r="1623" b="1776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027909" y="3484346"/>
            <a:ext cx="6462782" cy="7822414"/>
            <a:chOff x="0" y="0"/>
            <a:chExt cx="8617043" cy="104298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-1384238" y="-512667"/>
            <a:ext cx="4023820" cy="4829309"/>
            <a:chOff x="0" y="0"/>
            <a:chExt cx="5365094" cy="643907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230644" y="1589919"/>
              <a:ext cx="5256176" cy="1832885"/>
              <a:chOff x="0" y="0"/>
              <a:chExt cx="1165436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-119891" y="3020705"/>
              <a:ext cx="5243645" cy="1832885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4145587" y="227891"/>
            <a:ext cx="10660508" cy="109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51"/>
              </a:lnSpc>
            </a:pPr>
            <a:r>
              <a:rPr lang="en-US" sz="7683" spc="-230">
                <a:solidFill>
                  <a:srgbClr val="DBEFE1"/>
                </a:solidFill>
                <a:latin typeface="Poppins Bold Bold Italics"/>
              </a:rPr>
              <a:t>MEDIDAS DE APREMIO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70154" y="2636520"/>
            <a:ext cx="14547692" cy="493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50"/>
              </a:lnSpc>
              <a:spcBef>
                <a:spcPct val="0"/>
              </a:spcBef>
            </a:pPr>
            <a:r>
              <a:rPr lang="en-US" sz="2900">
                <a:solidFill>
                  <a:srgbClr val="DBEFE1"/>
                </a:solidFill>
                <a:latin typeface="Poppins Light"/>
              </a:rPr>
              <a:t>Se aplicará multa adicional de hasta ciento cincuenta veces de la unidad de medida y actualización, por día, a quien persista en el incumplimiento de las resoluciones emitidas por el Instituto. </a:t>
            </a:r>
          </a:p>
          <a:p>
            <a:pPr algn="just">
              <a:lnSpc>
                <a:spcPts val="4350"/>
              </a:lnSpc>
              <a:spcBef>
                <a:spcPct val="0"/>
              </a:spcBef>
            </a:pPr>
            <a:endParaRPr lang="en-US" sz="2900">
              <a:solidFill>
                <a:srgbClr val="DBEFE1"/>
              </a:solidFill>
              <a:latin typeface="Poppins Light"/>
            </a:endParaRPr>
          </a:p>
          <a:p>
            <a:pPr algn="just">
              <a:lnSpc>
                <a:spcPts val="4350"/>
              </a:lnSpc>
              <a:spcBef>
                <a:spcPct val="0"/>
              </a:spcBef>
            </a:pPr>
            <a:r>
              <a:rPr lang="en-US" sz="2900">
                <a:solidFill>
                  <a:srgbClr val="DBEFE1"/>
                </a:solidFill>
                <a:latin typeface="Poppins Light"/>
              </a:rPr>
              <a:t>El incumplimiento de los sujetos obligados será difundido en las páginas de internet o plataformas de obligaciones de transparencia del Instituto y considerados en las evaluaciones que realicen éstos. </a:t>
            </a:r>
          </a:p>
          <a:p>
            <a:pPr algn="just">
              <a:lnSpc>
                <a:spcPts val="4350"/>
              </a:lnSpc>
              <a:spcBef>
                <a:spcPct val="0"/>
              </a:spcBef>
            </a:pPr>
            <a:endParaRPr lang="en-US" sz="2900">
              <a:solidFill>
                <a:srgbClr val="DBEFE1"/>
              </a:solidFill>
              <a:latin typeface="Poppins Light"/>
            </a:endParaRPr>
          </a:p>
          <a:p>
            <a:pPr algn="just">
              <a:lnSpc>
                <a:spcPts val="4350"/>
              </a:lnSpc>
              <a:spcBef>
                <a:spcPct val="0"/>
              </a:spcBef>
            </a:pPr>
            <a:r>
              <a:rPr lang="en-US" sz="2900">
                <a:solidFill>
                  <a:srgbClr val="DBEFE1"/>
                </a:solidFill>
                <a:latin typeface="Poppins Light"/>
              </a:rPr>
              <a:t>Las multas no podrán ser cubiertas con recursos públicos.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713141" y="-215701"/>
            <a:ext cx="9525400" cy="2488803"/>
            <a:chOff x="0" y="0"/>
            <a:chExt cx="12700533" cy="331840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890845"/>
              <a:ext cx="12700533" cy="54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6"/>
                </a:lnSpc>
              </a:pPr>
              <a:r>
                <a:rPr lang="en-US" sz="2689" spc="188">
                  <a:solidFill>
                    <a:srgbClr val="61C2A2"/>
                  </a:solidFill>
                  <a:latin typeface="Poppins Bold"/>
                </a:rPr>
                <a:t>ART. 189 LTAIPEG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613554"/>
              <a:ext cx="127005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6320"/>
              <a:ext cx="12700528" cy="151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67"/>
                </a:lnSpc>
              </a:pPr>
              <a:r>
                <a:rPr lang="en-US" sz="7789" spc="-233">
                  <a:solidFill>
                    <a:srgbClr val="1D617A"/>
                  </a:solidFill>
                  <a:latin typeface="Poppins Bold Bold Italics"/>
                </a:rPr>
                <a:t> 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01118" y="2771344"/>
            <a:ext cx="9230082" cy="6478731"/>
            <a:chOff x="-114242" y="-28575"/>
            <a:chExt cx="12306775" cy="8638308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2192533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359">
                  <a:solidFill>
                    <a:srgbClr val="61C2A2"/>
                  </a:solidFill>
                  <a:latin typeface="Poppins Light Bold"/>
                </a:rPr>
                <a:t>ESTEFANÍA LAMAS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96376"/>
              <a:ext cx="121925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Jefa de educación y capacitación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34651"/>
              <a:ext cx="12192533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359">
                  <a:solidFill>
                    <a:srgbClr val="61C2A2"/>
                  </a:solidFill>
                  <a:latin typeface="Poppins Light Bold"/>
                </a:rPr>
                <a:t>TELÉFONO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8529" y="6244616"/>
              <a:ext cx="12192533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359">
                  <a:solidFill>
                    <a:srgbClr val="61C2A2"/>
                  </a:solidFill>
                  <a:latin typeface="Poppins Light Bold"/>
                </a:rPr>
                <a:t>CORREO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69126"/>
              <a:ext cx="12192533" cy="369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r>
                <a:rPr lang="en-US" sz="2999">
                  <a:solidFill>
                    <a:srgbClr val="1D617A"/>
                  </a:solidFill>
                  <a:latin typeface="Poppins Light"/>
                </a:rPr>
                <a:t>(477) 716 73 59, (477) 716 75 98, (477) 716 84 06</a:t>
              </a:r>
            </a:p>
            <a:p>
              <a:pPr algn="ctr">
                <a:lnSpc>
                  <a:spcPts val="4499"/>
                </a:lnSpc>
              </a:pPr>
              <a:endParaRPr lang="en-US" sz="2999">
                <a:solidFill>
                  <a:srgbClr val="1D617A"/>
                </a:solidFill>
                <a:latin typeface="Poppins Light"/>
              </a:endParaRPr>
            </a:p>
            <a:p>
              <a:pPr algn="ctr">
                <a:lnSpc>
                  <a:spcPts val="4499"/>
                </a:lnSpc>
              </a:pPr>
              <a:r>
                <a:rPr lang="en-US" sz="2999">
                  <a:solidFill>
                    <a:srgbClr val="1D617A"/>
                  </a:solidFill>
                  <a:latin typeface="Poppins Light"/>
                </a:rPr>
                <a:t>Ext. 117</a:t>
              </a:r>
            </a:p>
            <a:p>
              <a:pPr algn="ctr">
                <a:lnSpc>
                  <a:spcPts val="4500"/>
                </a:lnSpc>
              </a:pPr>
              <a:endParaRPr lang="en-US" sz="2999">
                <a:solidFill>
                  <a:srgbClr val="1D617A"/>
                </a:solidFill>
                <a:latin typeface="Poppins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14242" y="7165108"/>
              <a:ext cx="12192533" cy="144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elamasr@iacip-gto.org.mx</a:t>
              </a:r>
            </a:p>
            <a:p>
              <a:pPr algn="ctr">
                <a:lnSpc>
                  <a:spcPts val="4500"/>
                </a:lnSpc>
              </a:pPr>
              <a:endParaRPr lang="en-US" sz="2999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515480" y="-1683419"/>
            <a:ext cx="3986038" cy="4754971"/>
            <a:chOff x="0" y="0"/>
            <a:chExt cx="5314717" cy="6339961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-114450" y="3076724"/>
              <a:ext cx="5005671" cy="1749703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499750" y="1481948"/>
              <a:ext cx="4916334" cy="1749703"/>
              <a:chOff x="0" y="0"/>
              <a:chExt cx="114190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11650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16507" h="360680">
                    <a:moveTo>
                      <a:pt x="1116507" y="180340"/>
                    </a:moveTo>
                    <a:cubicBezTo>
                      <a:pt x="1116507" y="81280"/>
                      <a:pt x="1036497" y="0"/>
                      <a:pt x="9361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36167" y="360680"/>
                    </a:lnTo>
                    <a:cubicBezTo>
                      <a:pt x="1035227" y="360680"/>
                      <a:pt x="1116507" y="279400"/>
                      <a:pt x="111650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-3454256" y="-382381"/>
            <a:ext cx="12533089" cy="14842898"/>
            <a:chOff x="0" y="0"/>
            <a:chExt cx="16710786" cy="19790531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1619197" y="4711705"/>
              <a:ext cx="15503805" cy="5255961"/>
              <a:chOff x="0" y="0"/>
              <a:chExt cx="1198781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7338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3381" h="360680">
                    <a:moveTo>
                      <a:pt x="1173381" y="180340"/>
                    </a:moveTo>
                    <a:cubicBezTo>
                      <a:pt x="1173381" y="81280"/>
                      <a:pt x="1093371" y="0"/>
                      <a:pt x="99304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3041" y="360680"/>
                    </a:lnTo>
                    <a:cubicBezTo>
                      <a:pt x="1092101" y="360680"/>
                      <a:pt x="1173381" y="279400"/>
                      <a:pt x="1173381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2700000">
              <a:off x="-627866" y="9302242"/>
              <a:ext cx="16976351" cy="5255961"/>
              <a:chOff x="0" y="0"/>
              <a:chExt cx="1312641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7780" y="22860"/>
                <a:ext cx="128724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87241" h="360680">
                    <a:moveTo>
                      <a:pt x="1287241" y="180340"/>
                    </a:moveTo>
                    <a:cubicBezTo>
                      <a:pt x="1287241" y="81280"/>
                      <a:pt x="1207231" y="0"/>
                      <a:pt x="110690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06901" y="360680"/>
                    </a:lnTo>
                    <a:cubicBezTo>
                      <a:pt x="1205961" y="360680"/>
                      <a:pt x="1287241" y="279400"/>
                      <a:pt x="1287241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4123" y="2223057"/>
            <a:ext cx="6757200" cy="672087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70047" y="0"/>
            <a:ext cx="4345352" cy="216170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24320" y="9057432"/>
            <a:ext cx="11104294" cy="126219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005960" y="751216"/>
            <a:ext cx="9495558" cy="76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162">
                <a:solidFill>
                  <a:srgbClr val="1D617A"/>
                </a:solidFill>
                <a:latin typeface="Poppins Bold Bold Italics"/>
              </a:rPr>
              <a:t>¡CONTÁCTANOS!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54256" y="154148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>
                  <a:alpha val="14902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3050793" y="3801235"/>
            <a:ext cx="12186415" cy="7026882"/>
            <a:chOff x="0" y="0"/>
            <a:chExt cx="16248553" cy="936917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16248553" cy="743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3"/>
                </a:lnSpc>
              </a:pP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El IACIP es un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organismo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autónomo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,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responsable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de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garantizar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el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ejercicio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de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los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derechos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humanos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de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acceso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a la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información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y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protección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de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datos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personales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en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</a:t>
              </a:r>
              <a:r>
                <a:rPr lang="en-US" sz="5202" spc="-156" dirty="0" err="1">
                  <a:solidFill>
                    <a:srgbClr val="DBEFE1"/>
                  </a:solidFill>
                  <a:latin typeface="Poppins Medium"/>
                </a:rPr>
                <a:t>el</a:t>
              </a:r>
              <a:r>
                <a:rPr lang="en-US" sz="5202" spc="-156" dirty="0">
                  <a:solidFill>
                    <a:srgbClr val="DBEFE1"/>
                  </a:solidFill>
                  <a:latin typeface="Poppins Medium"/>
                </a:rPr>
                <a:t> Estado de Guanajuato.</a:t>
              </a:r>
              <a:r>
                <a:rPr lang="en-US" sz="5202" spc="-156" dirty="0">
                  <a:solidFill>
                    <a:srgbClr val="DBEFE1"/>
                  </a:solidFill>
                  <a:latin typeface="Poppins Medium Bold"/>
                </a:rPr>
                <a:t> </a:t>
              </a:r>
            </a:p>
            <a:p>
              <a:pPr algn="ctr">
                <a:lnSpc>
                  <a:spcPts val="6652"/>
                </a:lnSpc>
              </a:pPr>
              <a:endParaRPr lang="en-US" sz="5202" spc="-156" dirty="0">
                <a:solidFill>
                  <a:srgbClr val="DBEFE1"/>
                </a:solidFill>
                <a:latin typeface="Poppins Medium Bold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527737" y="8008246"/>
              <a:ext cx="1193079" cy="165241"/>
              <a:chOff x="0" y="0"/>
              <a:chExt cx="2934307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290890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908908" h="360680">
                    <a:moveTo>
                      <a:pt x="2908908" y="180340"/>
                    </a:moveTo>
                    <a:cubicBezTo>
                      <a:pt x="2908908" y="81280"/>
                      <a:pt x="2828898" y="0"/>
                      <a:pt x="272856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728567" y="360680"/>
                    </a:lnTo>
                    <a:cubicBezTo>
                      <a:pt x="2827628" y="360680"/>
                      <a:pt x="2908907" y="279400"/>
                      <a:pt x="290890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03628" y="8731886"/>
              <a:ext cx="7041297" cy="637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1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94151" y="248299"/>
            <a:ext cx="4299697" cy="21670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2691" y="-1392681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929106" y="6156099"/>
            <a:ext cx="4717788" cy="4717788"/>
            <a:chOff x="0" y="0"/>
            <a:chExt cx="6290385" cy="62903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497285" y="2339696"/>
              <a:ext cx="7284955" cy="1610992"/>
              <a:chOff x="0" y="0"/>
              <a:chExt cx="1837753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81235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812353" h="360680">
                    <a:moveTo>
                      <a:pt x="1812353" y="180340"/>
                    </a:moveTo>
                    <a:cubicBezTo>
                      <a:pt x="1812353" y="81280"/>
                      <a:pt x="1732343" y="0"/>
                      <a:pt x="163201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632013" y="360680"/>
                    </a:lnTo>
                    <a:cubicBezTo>
                      <a:pt x="1731073" y="360680"/>
                      <a:pt x="1812353" y="279400"/>
                      <a:pt x="181235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202722" y="2028274"/>
              <a:ext cx="4619852" cy="1610992"/>
              <a:chOff x="0" y="0"/>
              <a:chExt cx="11654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785242" y="3189733"/>
            <a:ext cx="14322088" cy="1184186"/>
            <a:chOff x="0" y="0"/>
            <a:chExt cx="19096118" cy="157891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19096118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9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3538"/>
              <a:ext cx="19096118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Ley General de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Transparencia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y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Acceso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a la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Información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Pública</a:t>
              </a:r>
              <a:endParaRPr lang="en-US" sz="3200" dirty="0">
                <a:solidFill>
                  <a:srgbClr val="1D617A"/>
                </a:solidFill>
                <a:latin typeface="Poppins Light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07018" y="5593119"/>
            <a:ext cx="14725038" cy="1854190"/>
            <a:chOff x="0" y="0"/>
            <a:chExt cx="19633384" cy="247225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19633384" cy="75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4077"/>
              <a:ext cx="19633384" cy="1567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Ley de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Transparencia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y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Acceso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a la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Información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Pública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para </a:t>
              </a:r>
              <a:r>
                <a:rPr lang="en-US" sz="3200" dirty="0" err="1">
                  <a:solidFill>
                    <a:srgbClr val="1D617A"/>
                  </a:solidFill>
                  <a:latin typeface="Poppins Light Bold"/>
                </a:rPr>
                <a:t>el</a:t>
              </a:r>
              <a:r>
                <a:rPr lang="en-US" sz="3200" dirty="0">
                  <a:solidFill>
                    <a:srgbClr val="1D617A"/>
                  </a:solidFill>
                  <a:latin typeface="Poppins Light Bold"/>
                </a:rPr>
                <a:t> Estado de Guanajuato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903232" y="1125802"/>
            <a:ext cx="8481536" cy="84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  <a:spcBef>
                <a:spcPct val="0"/>
              </a:spcBef>
            </a:pPr>
            <a:r>
              <a:rPr lang="en-US" sz="5299" spc="529" dirty="0">
                <a:solidFill>
                  <a:srgbClr val="1D617A"/>
                </a:solidFill>
                <a:latin typeface="Poppins Bold Bold"/>
              </a:rPr>
              <a:t>NORMATIVA VIGENTE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20751" y="4535991"/>
            <a:ext cx="11403568" cy="326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1"/>
              </a:lnSpc>
              <a:spcBef>
                <a:spcPct val="0"/>
              </a:spcBef>
            </a:pPr>
            <a:r>
              <a:rPr lang="en-US" sz="2070" spc="207" dirty="0">
                <a:solidFill>
                  <a:srgbClr val="1D617A"/>
                </a:solidFill>
                <a:latin typeface="Courier Prime"/>
              </a:rPr>
              <a:t>https://www.diputados.gob.mx/LeyesBiblio/pdf/LGTAIP_200521.pdf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18824" y="7609234"/>
            <a:ext cx="12925846" cy="65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1"/>
              </a:lnSpc>
              <a:spcBef>
                <a:spcPct val="0"/>
              </a:spcBef>
            </a:pPr>
            <a:r>
              <a:rPr lang="en-US" sz="2070" spc="207" dirty="0">
                <a:solidFill>
                  <a:srgbClr val="1D617A"/>
                </a:solidFill>
                <a:latin typeface="Courier Prime"/>
              </a:rPr>
              <a:t>https://www.congresogto.gob.mx/leyes/ley-de-transparencia-y-acceso-a-la-informacion-publica-para-el-estado-de-guanajuato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2691" y="-1392681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929106" y="6156099"/>
            <a:ext cx="4717788" cy="4717788"/>
            <a:chOff x="0" y="0"/>
            <a:chExt cx="6290385" cy="62903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497285" y="2339696"/>
              <a:ext cx="7284955" cy="1610992"/>
              <a:chOff x="0" y="0"/>
              <a:chExt cx="1837753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81235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812353" h="360680">
                    <a:moveTo>
                      <a:pt x="1812353" y="180340"/>
                    </a:moveTo>
                    <a:cubicBezTo>
                      <a:pt x="1812353" y="81280"/>
                      <a:pt x="1732343" y="0"/>
                      <a:pt x="163201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632013" y="360680"/>
                    </a:lnTo>
                    <a:cubicBezTo>
                      <a:pt x="1731073" y="360680"/>
                      <a:pt x="1812353" y="279400"/>
                      <a:pt x="181235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202722" y="2028274"/>
              <a:ext cx="4619852" cy="1610992"/>
              <a:chOff x="0" y="0"/>
              <a:chExt cx="11654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961607" y="-671004"/>
            <a:ext cx="16209801" cy="9785894"/>
            <a:chOff x="-2516951" y="-38100"/>
            <a:chExt cx="21613069" cy="1304785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19096118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9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516951" y="3981644"/>
              <a:ext cx="19096118" cy="9028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algn="ctr">
                <a:lnSpc>
                  <a:spcPts val="4800"/>
                </a:lnSpc>
              </a:pPr>
              <a:endParaRPr lang="es-ES" sz="3200" dirty="0">
                <a:solidFill>
                  <a:srgbClr val="1D617A"/>
                </a:solidFill>
                <a:latin typeface="Poppins Light Bold"/>
              </a:endParaRPr>
            </a:p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r>
                <a:rPr lang="es-ES" sz="3200" dirty="0">
                  <a:solidFill>
                    <a:srgbClr val="1D617A"/>
                  </a:solidFill>
                  <a:latin typeface="Poppins Light Bold"/>
                </a:rPr>
                <a:t>Lineamientos Técnicos Generales para la publicación, homologación y estandarización de la información</a:t>
              </a:r>
            </a:p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endParaRPr lang="es-ES" sz="3200" dirty="0">
                <a:solidFill>
                  <a:srgbClr val="1D617A"/>
                </a:solidFill>
                <a:latin typeface="Poppins Light Bold"/>
              </a:endParaRPr>
            </a:p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r>
                <a:rPr lang="es-ES" sz="3200" dirty="0">
                  <a:solidFill>
                    <a:srgbClr val="1D617A"/>
                  </a:solidFill>
                  <a:latin typeface="Poppins Light Bold"/>
                </a:rPr>
                <a:t>Lineamientos generales en materia de clasificación y desclasificación de la información, así como para la elaboración de versiones públicas.</a:t>
              </a:r>
            </a:p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endParaRPr lang="es-ES" sz="3200" dirty="0">
                <a:solidFill>
                  <a:srgbClr val="1D617A"/>
                </a:solidFill>
                <a:latin typeface="Poppins Light Bold"/>
              </a:endParaRPr>
            </a:p>
            <a:p>
              <a:pPr marL="345441" lvl="1" algn="ctr">
                <a:lnSpc>
                  <a:spcPts val="4800"/>
                </a:lnSpc>
              </a:pPr>
              <a:endParaRPr lang="es-ES" sz="3200" dirty="0">
                <a:solidFill>
                  <a:srgbClr val="1D617A"/>
                </a:solidFill>
                <a:latin typeface="Poppins Light Bold"/>
              </a:endParaRPr>
            </a:p>
            <a:p>
              <a:pPr marL="690881" lvl="1" indent="-345440" algn="ctr">
                <a:lnSpc>
                  <a:spcPts val="4800"/>
                </a:lnSpc>
                <a:buFont typeface="Arial"/>
                <a:buChar char="•"/>
              </a:pPr>
              <a:endParaRPr lang="es-ES" sz="3200" dirty="0">
                <a:solidFill>
                  <a:srgbClr val="1D617A"/>
                </a:solidFill>
                <a:latin typeface="Poppins Light Bold"/>
              </a:endParaRPr>
            </a:p>
            <a:p>
              <a:pPr marL="345441" lvl="1" algn="ctr">
                <a:lnSpc>
                  <a:spcPts val="4800"/>
                </a:lnSpc>
              </a:pPr>
              <a:endParaRPr lang="en-US" sz="3200" dirty="0">
                <a:solidFill>
                  <a:srgbClr val="1D617A"/>
                </a:solidFill>
                <a:latin typeface="Poppins Light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903232" y="1125802"/>
            <a:ext cx="8481536" cy="84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  <a:spcBef>
                <a:spcPct val="0"/>
              </a:spcBef>
            </a:pPr>
            <a:r>
              <a:rPr lang="en-US" sz="5299" spc="529" dirty="0">
                <a:solidFill>
                  <a:srgbClr val="1D617A"/>
                </a:solidFill>
                <a:latin typeface="Poppins Bold Bold"/>
              </a:rPr>
              <a:t>NORMATIVA VIGENTE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3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3351" y="6245186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98430CF5-BDF9-9706-052F-19052E3E72D7}"/>
              </a:ext>
            </a:extLst>
          </p:cNvPr>
          <p:cNvGrpSpPr/>
          <p:nvPr/>
        </p:nvGrpSpPr>
        <p:grpSpPr>
          <a:xfrm>
            <a:off x="4495800" y="4008008"/>
            <a:ext cx="12995894" cy="6188736"/>
            <a:chOff x="4397375" y="3865398"/>
            <a:chExt cx="12995894" cy="6188736"/>
          </a:xfrm>
        </p:grpSpPr>
        <p:grpSp>
          <p:nvGrpSpPr>
            <p:cNvPr id="7" name="Group 7"/>
            <p:cNvGrpSpPr/>
            <p:nvPr/>
          </p:nvGrpSpPr>
          <p:grpSpPr>
            <a:xfrm>
              <a:off x="4397375" y="3921406"/>
              <a:ext cx="2512745" cy="2332326"/>
              <a:chOff x="0" y="0"/>
              <a:chExt cx="3350327" cy="3109769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575982" y="0"/>
                <a:ext cx="2198364" cy="2198364"/>
                <a:chOff x="0" y="0"/>
                <a:chExt cx="6350000" cy="6350000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10" name="TextBox 10"/>
              <p:cNvSpPr txBox="1"/>
              <p:nvPr/>
            </p:nvSpPr>
            <p:spPr>
              <a:xfrm>
                <a:off x="0" y="2540900"/>
                <a:ext cx="3350327" cy="5688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09"/>
                  </a:lnSpc>
                </a:pPr>
                <a:r>
                  <a:rPr lang="en-US" sz="2472">
                    <a:solidFill>
                      <a:srgbClr val="1D617A"/>
                    </a:solidFill>
                    <a:latin typeface="Poppins Light"/>
                  </a:rPr>
                  <a:t>3 Poderes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622808" y="3865398"/>
              <a:ext cx="2633428" cy="2444343"/>
              <a:chOff x="0" y="0"/>
              <a:chExt cx="3511237" cy="3259125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603645" y="0"/>
                <a:ext cx="2303947" cy="2303947"/>
                <a:chOff x="0" y="0"/>
                <a:chExt cx="6350000" cy="635000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0" y="2666594"/>
                <a:ext cx="3511237" cy="5925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887"/>
                  </a:lnSpc>
                </a:pPr>
                <a:r>
                  <a:rPr lang="en-US" sz="2591">
                    <a:solidFill>
                      <a:srgbClr val="1D617A"/>
                    </a:solidFill>
                    <a:latin typeface="Poppins Light"/>
                  </a:rPr>
                  <a:t>Ayuntamientos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968923" y="3865398"/>
              <a:ext cx="2682934" cy="2985420"/>
              <a:chOff x="0" y="0"/>
              <a:chExt cx="3577245" cy="3980560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614993" y="0"/>
                <a:ext cx="2347259" cy="2347259"/>
                <a:chOff x="0" y="0"/>
                <a:chExt cx="6350000" cy="63500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0" y="2718156"/>
                <a:ext cx="3577245" cy="12624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60"/>
                  </a:lnSpc>
                </a:pPr>
                <a:r>
                  <a:rPr lang="en-US" sz="2640">
                    <a:solidFill>
                      <a:srgbClr val="1D617A"/>
                    </a:solidFill>
                    <a:latin typeface="Poppins Light"/>
                  </a:rPr>
                  <a:t>Organismos autónomos 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4565568" y="3921406"/>
              <a:ext cx="2827701" cy="3146509"/>
              <a:chOff x="0" y="0"/>
              <a:chExt cx="3770268" cy="4195345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648177" y="0"/>
                <a:ext cx="2473914" cy="2473914"/>
                <a:chOff x="0" y="0"/>
                <a:chExt cx="6350000" cy="6350000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27" name="TextBox 27"/>
              <p:cNvSpPr txBox="1"/>
              <p:nvPr/>
            </p:nvSpPr>
            <p:spPr>
              <a:xfrm>
                <a:off x="0" y="2868935"/>
                <a:ext cx="3770268" cy="13264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174"/>
                  </a:lnSpc>
                </a:pPr>
                <a:r>
                  <a:rPr lang="en-US" sz="2782">
                    <a:solidFill>
                      <a:srgbClr val="1D617A"/>
                    </a:solidFill>
                    <a:latin typeface="Poppins Light"/>
                  </a:rPr>
                  <a:t>Partidos políticos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5819022" y="7377134"/>
              <a:ext cx="2433333" cy="2258616"/>
              <a:chOff x="0" y="0"/>
              <a:chExt cx="3244444" cy="3011488"/>
            </a:xfrm>
          </p:grpSpPr>
          <p:grpSp>
            <p:nvGrpSpPr>
              <p:cNvPr id="29" name="Group 29"/>
              <p:cNvGrpSpPr/>
              <p:nvPr/>
            </p:nvGrpSpPr>
            <p:grpSpPr>
              <a:xfrm>
                <a:off x="557778" y="0"/>
                <a:ext cx="2128887" cy="2128887"/>
                <a:chOff x="0" y="0"/>
                <a:chExt cx="6350000" cy="635000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31" name="TextBox 31"/>
              <p:cNvSpPr txBox="1"/>
              <p:nvPr/>
            </p:nvSpPr>
            <p:spPr>
              <a:xfrm>
                <a:off x="0" y="2467714"/>
                <a:ext cx="3244444" cy="5437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92"/>
                  </a:lnSpc>
                </a:pPr>
                <a:r>
                  <a:rPr lang="en-US" sz="2394">
                    <a:solidFill>
                      <a:srgbClr val="1D617A"/>
                    </a:solidFill>
                    <a:latin typeface="Poppins Light"/>
                  </a:rPr>
                  <a:t>Sindicatos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404880" y="7377134"/>
              <a:ext cx="2433333" cy="2258616"/>
              <a:chOff x="0" y="0"/>
              <a:chExt cx="3244444" cy="3011487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557778" y="0"/>
                <a:ext cx="2128887" cy="2128887"/>
                <a:chOff x="0" y="0"/>
                <a:chExt cx="6350000" cy="6350000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35" name="TextBox 35"/>
              <p:cNvSpPr txBox="1"/>
              <p:nvPr/>
            </p:nvSpPr>
            <p:spPr>
              <a:xfrm>
                <a:off x="0" y="2467714"/>
                <a:ext cx="3244444" cy="5437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92"/>
                  </a:lnSpc>
                </a:pPr>
                <a:r>
                  <a:rPr lang="en-US" sz="2394">
                    <a:solidFill>
                      <a:srgbClr val="1D617A"/>
                    </a:solidFill>
                    <a:latin typeface="Poppins Light"/>
                  </a:rPr>
                  <a:t>Fideicomisos</a:t>
                </a:r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2411336" y="9182100"/>
              <a:ext cx="4308464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2279" dirty="0">
                  <a:solidFill>
                    <a:srgbClr val="1D617A"/>
                  </a:solidFill>
                  <a:latin typeface="Poppins Light"/>
                </a:rPr>
                <a:t>Persona </a:t>
              </a:r>
              <a:r>
                <a:rPr lang="en-US" sz="2279" dirty="0" err="1">
                  <a:solidFill>
                    <a:srgbClr val="1D617A"/>
                  </a:solidFill>
                  <a:latin typeface="Poppins Light"/>
                </a:rPr>
                <a:t>física</a:t>
              </a:r>
              <a:r>
                <a:rPr lang="en-US" sz="2279" dirty="0">
                  <a:solidFill>
                    <a:srgbClr val="1D617A"/>
                  </a:solidFill>
                  <a:latin typeface="Poppins Light"/>
                </a:rPr>
                <a:t> o moral que </a:t>
              </a:r>
              <a:r>
                <a:rPr lang="en-US" sz="2279" dirty="0" err="1">
                  <a:solidFill>
                    <a:srgbClr val="1D617A"/>
                  </a:solidFill>
                  <a:latin typeface="Poppins Light"/>
                </a:rPr>
                <a:t>ejerza</a:t>
              </a:r>
              <a:r>
                <a:rPr lang="en-US" sz="227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279" dirty="0" err="1">
                  <a:solidFill>
                    <a:srgbClr val="1D617A"/>
                  </a:solidFill>
                  <a:latin typeface="Poppins Light"/>
                </a:rPr>
                <a:t>recursos</a:t>
              </a:r>
              <a:r>
                <a:rPr lang="en-US" sz="2279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2279" dirty="0" err="1">
                  <a:solidFill>
                    <a:srgbClr val="1D617A"/>
                  </a:solidFill>
                  <a:latin typeface="Poppins Light"/>
                </a:rPr>
                <a:t>públicos</a:t>
              </a:r>
              <a:endParaRPr lang="en-US" sz="2279" dirty="0">
                <a:solidFill>
                  <a:srgbClr val="1D617A"/>
                </a:solidFill>
                <a:latin typeface="Poppins Light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2990469" y="7383760"/>
              <a:ext cx="2433333" cy="2258616"/>
              <a:chOff x="0" y="0"/>
              <a:chExt cx="3244444" cy="3011487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557778" y="0"/>
                <a:ext cx="2128887" cy="2128887"/>
                <a:chOff x="0" y="0"/>
                <a:chExt cx="6350000" cy="6350000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D617A"/>
                </a:solidFill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40" name="TextBox 40"/>
              <p:cNvSpPr txBox="1"/>
              <p:nvPr/>
            </p:nvSpPr>
            <p:spPr>
              <a:xfrm>
                <a:off x="0" y="2467714"/>
                <a:ext cx="3244444" cy="5437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92"/>
                  </a:lnSpc>
                </a:pPr>
                <a:endParaRPr/>
              </a:p>
            </p:txBody>
          </p:sp>
        </p:grpSp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04322" y="3865398"/>
              <a:ext cx="1698853" cy="1698853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317951" y="4115785"/>
              <a:ext cx="1243141" cy="11980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730481" y="4166810"/>
              <a:ext cx="1159818" cy="109602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316455" y="4115785"/>
              <a:ext cx="1378875" cy="1378875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503174" y="7782938"/>
              <a:ext cx="1148214" cy="988899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98492" y="7534772"/>
              <a:ext cx="1531704" cy="1172450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712685" y="7626547"/>
              <a:ext cx="988899" cy="98889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4565568" y="7762840"/>
              <a:ext cx="335743" cy="514548"/>
            </a:xfrm>
            <a:prstGeom prst="rect">
              <a:avLst/>
            </a:prstGeom>
          </p:spPr>
        </p:pic>
      </p:grpSp>
      <p:sp>
        <p:nvSpPr>
          <p:cNvPr id="50" name="TextBox 50"/>
          <p:cNvSpPr txBox="1"/>
          <p:nvPr/>
        </p:nvSpPr>
        <p:spPr>
          <a:xfrm rot="-5400000">
            <a:off x="-520342" y="2634892"/>
            <a:ext cx="5143896" cy="193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04"/>
              </a:lnSpc>
            </a:pPr>
            <a:r>
              <a:rPr lang="en-US" sz="6821" spc="-204" dirty="0">
                <a:solidFill>
                  <a:srgbClr val="1D617A"/>
                </a:solidFill>
                <a:latin typeface="Poppins Bold Bold Italics"/>
              </a:rPr>
              <a:t>SUJETOS OBLIGADOS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397375" y="962025"/>
            <a:ext cx="11315672" cy="213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1D617A"/>
                </a:solidFill>
                <a:latin typeface="Poppins Light"/>
              </a:rPr>
              <a:t>Los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sujetos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obligados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deben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transparentar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y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permitir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el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acceso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a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su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información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y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proteger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los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datos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personales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que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obren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en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su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 </a:t>
            </a:r>
            <a:r>
              <a:rPr lang="en-US" sz="3399" dirty="0" err="1">
                <a:solidFill>
                  <a:srgbClr val="1D617A"/>
                </a:solidFill>
                <a:latin typeface="Poppins Light"/>
              </a:rPr>
              <a:t>poder</a:t>
            </a:r>
            <a:r>
              <a:rPr lang="en-US" sz="3399" dirty="0">
                <a:solidFill>
                  <a:srgbClr val="1D617A"/>
                </a:solidFill>
                <a:latin typeface="Poppins Light"/>
              </a:rPr>
              <a:t>. </a:t>
            </a:r>
          </a:p>
          <a:p>
            <a:pPr algn="just">
              <a:lnSpc>
                <a:spcPts val="2660"/>
              </a:lnSpc>
            </a:pPr>
            <a:r>
              <a:rPr lang="en-US" sz="1900" dirty="0">
                <a:solidFill>
                  <a:srgbClr val="1D617A"/>
                </a:solidFill>
                <a:latin typeface="Poppins Light"/>
              </a:rPr>
              <a:t>Art. 23 LTAIPEG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5091" y="-1554606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9448400" y="2427784"/>
            <a:ext cx="7810900" cy="5431433"/>
            <a:chOff x="0" y="0"/>
            <a:chExt cx="10414533" cy="7241910"/>
          </a:xfrm>
        </p:grpSpPr>
        <p:sp>
          <p:nvSpPr>
            <p:cNvPr id="8" name="TextBox 8"/>
            <p:cNvSpPr txBox="1"/>
            <p:nvPr/>
          </p:nvSpPr>
          <p:spPr>
            <a:xfrm>
              <a:off x="25400" y="4826926"/>
              <a:ext cx="103891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spc="280">
                  <a:solidFill>
                    <a:srgbClr val="61C2A2"/>
                  </a:solidFill>
                  <a:latin typeface="Poppins Bold Italics"/>
                </a:rPr>
                <a:t>DERECHO HUMANO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400" y="5798873"/>
              <a:ext cx="10389133" cy="1443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Comprende solicitar, investigar, difundir, buscar y recibir información pública.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0414528" cy="451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spc="-240" dirty="0">
                  <a:solidFill>
                    <a:srgbClr val="1D617A"/>
                  </a:solidFill>
                  <a:latin typeface="Poppins Bold Bold Italics"/>
                </a:rPr>
                <a:t>DERECHO DE ACCESO A LA INFORMACIÓN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5091" y="-1554606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9448400" y="2688977"/>
            <a:ext cx="7810900" cy="4909046"/>
            <a:chOff x="0" y="0"/>
            <a:chExt cx="10414533" cy="6545395"/>
          </a:xfrm>
        </p:grpSpPr>
        <p:sp>
          <p:nvSpPr>
            <p:cNvPr id="8" name="TextBox 8"/>
            <p:cNvSpPr txBox="1"/>
            <p:nvPr/>
          </p:nvSpPr>
          <p:spPr>
            <a:xfrm>
              <a:off x="25400" y="3344598"/>
              <a:ext cx="103891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400" y="4316545"/>
              <a:ext cx="10389133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Todo </a:t>
              </a:r>
              <a:r>
                <a:rPr lang="en-US" sz="3000">
                  <a:solidFill>
                    <a:srgbClr val="1D617A"/>
                  </a:solidFill>
                  <a:latin typeface="Poppins Light Bold"/>
                </a:rPr>
                <a:t>documento </a:t>
              </a:r>
              <a:r>
                <a:rPr lang="en-US" sz="3000">
                  <a:solidFill>
                    <a:srgbClr val="1D617A"/>
                  </a:solidFill>
                  <a:latin typeface="Poppins Light"/>
                </a:rPr>
                <a:t>que se genere, obtenga, adquiera, transforme o posean los sujetos obligados.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0414528" cy="3033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spc="-240">
                  <a:solidFill>
                    <a:srgbClr val="1D617A"/>
                  </a:solidFill>
                  <a:latin typeface="Poppins Bold Bold Italics"/>
                </a:rPr>
                <a:t>INFORMACIÓN PÚBLICA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2109" y="114251"/>
            <a:ext cx="1814383" cy="914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770_TF89082059" id="{8E5273CC-FF6D-4928-BFFF-A67E5C6B19D3}" vid="{E5B9901F-1695-4C18-B807-CC0D1D640F2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1689</Words>
  <Application>Microsoft Office PowerPoint</Application>
  <PresentationFormat>Personalizado</PresentationFormat>
  <Paragraphs>210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51" baseType="lpstr">
      <vt:lpstr>Poppins Bold Bold Italics</vt:lpstr>
      <vt:lpstr>Courier Prime</vt:lpstr>
      <vt:lpstr>Arial</vt:lpstr>
      <vt:lpstr>Montserrat</vt:lpstr>
      <vt:lpstr>Poppins Bold Italics</vt:lpstr>
      <vt:lpstr>Wingdings 3</vt:lpstr>
      <vt:lpstr>Poppins Bold Bold</vt:lpstr>
      <vt:lpstr>Poppins Light Bold</vt:lpstr>
      <vt:lpstr>Tw Cen MT Condensed</vt:lpstr>
      <vt:lpstr>Poppins Medium</vt:lpstr>
      <vt:lpstr>Arimo</vt:lpstr>
      <vt:lpstr>Poppins Medium Bold</vt:lpstr>
      <vt:lpstr>Calibri</vt:lpstr>
      <vt:lpstr>Poppins Bold</vt:lpstr>
      <vt:lpstr>Trocchi</vt:lpstr>
      <vt:lpstr>Tw Cen MT</vt:lpstr>
      <vt:lpstr>Poppins Light</vt:lpstr>
      <vt:lpstr>Office Theme</vt:lpstr>
      <vt:lpstr>ModernClassicBlock-3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Generalidades de la Ley de Transparencia y Acceso a la Información para el Estado de Guanajuato</dc:title>
  <dc:creator>DGTPGA-ELR</dc:creator>
  <cp:lastModifiedBy>Iacip Iacip</cp:lastModifiedBy>
  <cp:revision>4</cp:revision>
  <dcterms:created xsi:type="dcterms:W3CDTF">2006-08-16T00:00:00Z</dcterms:created>
  <dcterms:modified xsi:type="dcterms:W3CDTF">2023-09-15T21:35:49Z</dcterms:modified>
  <dc:identifier>DAFYzZEQrvU</dc:identifier>
</cp:coreProperties>
</file>